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55" r:id="rId5"/>
  </p:sldMasterIdLst>
  <p:notesMasterIdLst>
    <p:notesMasterId r:id="rId22"/>
  </p:notesMasterIdLst>
  <p:sldIdLst>
    <p:sldId id="312" r:id="rId6"/>
    <p:sldId id="309" r:id="rId7"/>
    <p:sldId id="320" r:id="rId8"/>
    <p:sldId id="322" r:id="rId9"/>
    <p:sldId id="319" r:id="rId10"/>
    <p:sldId id="323" r:id="rId11"/>
    <p:sldId id="308" r:id="rId12"/>
    <p:sldId id="300" r:id="rId13"/>
    <p:sldId id="325" r:id="rId14"/>
    <p:sldId id="311" r:id="rId15"/>
    <p:sldId id="324" r:id="rId16"/>
    <p:sldId id="306" r:id="rId17"/>
    <p:sldId id="283" r:id="rId18"/>
    <p:sldId id="316" r:id="rId19"/>
    <p:sldId id="318" r:id="rId20"/>
    <p:sldId id="317" r:id="rId21"/>
  </p:sldIdLst>
  <p:sldSz cx="16256000" cy="10160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BFFD83-AAB3-8C8A-39F2-664676B5C215}" name="Teresa Sullivan" initials="TS" userId="5d9f0621a37ae162" providerId="Windows Live"/>
  <p188:author id="{4EF44787-8C31-B468-3844-D3AD23AE07BC}" name="Rebecca England" initials="RE" userId="S::rebecca.england@royalmail.com::dd5c8b98-529e-4bf3-97f9-9be82b4e33d5" providerId="AD"/>
  <p188:author id="{117CA4C3-9EDB-5252-8507-3B7EF0960E24}" name="Isobel Johnson" initials="" userId="S::isobel.johnson@royalmail.com::5d229269-a850-442c-974a-af74f0902cf8" providerId="AD"/>
  <p188:author id="{F5F694C8-D315-E5F4-8C14-E226014FC8C5}" name="Samara Green" initials="" userId="S::samara@thecreativeconsultancy.com::0f869a59-ba2f-4825-8c62-41f738e1a13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ebecca England" initials="RE" lastIdx="11" clrIdx="0">
    <p:extLst>
      <p:ext uri="{19B8F6BF-5375-455C-9EA6-DF929625EA0E}">
        <p15:presenceInfo xmlns:p15="http://schemas.microsoft.com/office/powerpoint/2012/main" userId="S::rebecca.england@royalmail.com::dd5c8b98-529e-4bf3-97f9-9be82b4e33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75A"/>
    <a:srgbClr val="FDDA24"/>
    <a:srgbClr val="FFFFFF"/>
    <a:srgbClr val="D7EDF1"/>
    <a:srgbClr val="E63338"/>
    <a:srgbClr val="E61E22"/>
    <a:srgbClr val="FF0411"/>
    <a:srgbClr val="DA202A"/>
    <a:srgbClr val="D51F28"/>
    <a:srgbClr val="F5AE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81" autoAdjust="0"/>
    <p:restoredTop sz="95628" autoAdjust="0"/>
  </p:normalViewPr>
  <p:slideViewPr>
    <p:cSldViewPr snapToGrid="0" snapToObjects="1">
      <p:cViewPr varScale="1">
        <p:scale>
          <a:sx n="70" d="100"/>
          <a:sy n="70" d="100"/>
        </p:scale>
        <p:origin x="384" y="176"/>
      </p:cViewPr>
      <p:guideLst/>
    </p:cSldViewPr>
  </p:slideViewPr>
  <p:notesTextViewPr>
    <p:cViewPr>
      <p:scale>
        <a:sx n="70" d="100"/>
        <a:sy n="7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GB" sz="1600" dirty="0"/>
              <a:t>NPS: Week 35 - 39</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2020/21</c:v>
                </c:pt>
              </c:strCache>
            </c:strRef>
          </c:tx>
          <c:spPr>
            <a:ln w="28575" cap="rnd">
              <a:solidFill>
                <a:schemeClr val="accent1"/>
              </a:solidFill>
              <a:round/>
            </a:ln>
            <a:effectLst/>
          </c:spPr>
          <c:marker>
            <c:symbol val="none"/>
          </c:marker>
          <c:cat>
            <c:strRef>
              <c:f>Sheet1!$A$2:$A$62</c:f>
              <c:strCache>
                <c:ptCount val="5"/>
                <c:pt idx="0">
                  <c:v>Wk35</c:v>
                </c:pt>
                <c:pt idx="1">
                  <c:v>Wk36</c:v>
                </c:pt>
                <c:pt idx="2">
                  <c:v>Wk37</c:v>
                </c:pt>
                <c:pt idx="3">
                  <c:v>Wk38</c:v>
                </c:pt>
                <c:pt idx="4">
                  <c:v>Wk39</c:v>
                </c:pt>
              </c:strCache>
            </c:strRef>
          </c:cat>
          <c:val>
            <c:numRef>
              <c:f>Sheet1!$B$2:$B$62</c:f>
            </c:numRef>
          </c:val>
          <c:smooth val="1"/>
          <c:extLst>
            <c:ext xmlns:c16="http://schemas.microsoft.com/office/drawing/2014/chart" uri="{C3380CC4-5D6E-409C-BE32-E72D297353CC}">
              <c16:uniqueId val="{00000000-4AA5-DE41-B84E-7C3BC2B4AB43}"/>
            </c:ext>
          </c:extLst>
        </c:ser>
        <c:ser>
          <c:idx val="2"/>
          <c:order val="1"/>
          <c:tx>
            <c:strRef>
              <c:f>Sheet1!$D$1</c:f>
              <c:strCache>
                <c:ptCount val="1"/>
                <c:pt idx="0">
                  <c:v>2022/23</c:v>
                </c:pt>
              </c:strCache>
            </c:strRef>
          </c:tx>
          <c:spPr>
            <a:ln w="28575" cap="rnd">
              <a:solidFill>
                <a:schemeClr val="accent2"/>
              </a:solidFill>
              <a:round/>
            </a:ln>
            <a:effectLst/>
          </c:spPr>
          <c:marker>
            <c:symbol val="none"/>
          </c:marker>
          <c:cat>
            <c:strRef>
              <c:f>Sheet1!$A$2:$A$62</c:f>
              <c:strCache>
                <c:ptCount val="5"/>
                <c:pt idx="0">
                  <c:v>Wk35</c:v>
                </c:pt>
                <c:pt idx="1">
                  <c:v>Wk36</c:v>
                </c:pt>
                <c:pt idx="2">
                  <c:v>Wk37</c:v>
                </c:pt>
                <c:pt idx="3">
                  <c:v>Wk38</c:v>
                </c:pt>
                <c:pt idx="4">
                  <c:v>Wk39</c:v>
                </c:pt>
              </c:strCache>
            </c:strRef>
          </c:cat>
          <c:val>
            <c:numRef>
              <c:f>Sheet1!$D$2:$D$62</c:f>
              <c:numCache>
                <c:formatCode>General</c:formatCode>
                <c:ptCount val="5"/>
                <c:pt idx="0" formatCode="#,##0.0">
                  <c:v>55.960842997880043</c:v>
                </c:pt>
                <c:pt idx="1">
                  <c:v>47.3</c:v>
                </c:pt>
                <c:pt idx="2">
                  <c:v>48.2</c:v>
                </c:pt>
                <c:pt idx="3">
                  <c:v>44.6</c:v>
                </c:pt>
                <c:pt idx="4">
                  <c:v>48.5</c:v>
                </c:pt>
              </c:numCache>
            </c:numRef>
          </c:val>
          <c:smooth val="1"/>
          <c:extLst>
            <c:ext xmlns:c16="http://schemas.microsoft.com/office/drawing/2014/chart" uri="{C3380CC4-5D6E-409C-BE32-E72D297353CC}">
              <c16:uniqueId val="{00000001-4AA5-DE41-B84E-7C3BC2B4AB43}"/>
            </c:ext>
          </c:extLst>
        </c:ser>
        <c:ser>
          <c:idx val="3"/>
          <c:order val="2"/>
          <c:tx>
            <c:strRef>
              <c:f>Sheet1!$E$1</c:f>
              <c:strCache>
                <c:ptCount val="1"/>
                <c:pt idx="0">
                  <c:v>2023/24</c:v>
                </c:pt>
              </c:strCache>
            </c:strRef>
          </c:tx>
          <c:spPr>
            <a:ln w="28575" cap="rnd">
              <a:solidFill>
                <a:schemeClr val="accent4"/>
              </a:solidFill>
              <a:round/>
            </a:ln>
            <a:effectLst/>
          </c:spPr>
          <c:marker>
            <c:symbol val="none"/>
          </c:marker>
          <c:cat>
            <c:strRef>
              <c:f>Sheet1!$A$2:$A$62</c:f>
              <c:strCache>
                <c:ptCount val="5"/>
                <c:pt idx="0">
                  <c:v>Wk35</c:v>
                </c:pt>
                <c:pt idx="1">
                  <c:v>Wk36</c:v>
                </c:pt>
                <c:pt idx="2">
                  <c:v>Wk37</c:v>
                </c:pt>
                <c:pt idx="3">
                  <c:v>Wk38</c:v>
                </c:pt>
                <c:pt idx="4">
                  <c:v>Wk39</c:v>
                </c:pt>
              </c:strCache>
            </c:strRef>
          </c:cat>
          <c:val>
            <c:numRef>
              <c:f>Sheet1!$E$2:$E$62</c:f>
              <c:numCache>
                <c:formatCode>General</c:formatCode>
                <c:ptCount val="5"/>
                <c:pt idx="0">
                  <c:v>50.1</c:v>
                </c:pt>
                <c:pt idx="1">
                  <c:v>46</c:v>
                </c:pt>
                <c:pt idx="2">
                  <c:v>44.9</c:v>
                </c:pt>
                <c:pt idx="3">
                  <c:v>48.6</c:v>
                </c:pt>
                <c:pt idx="4">
                  <c:v>50.1</c:v>
                </c:pt>
              </c:numCache>
            </c:numRef>
          </c:val>
          <c:smooth val="1"/>
          <c:extLst>
            <c:ext xmlns:c16="http://schemas.microsoft.com/office/drawing/2014/chart" uri="{C3380CC4-5D6E-409C-BE32-E72D297353CC}">
              <c16:uniqueId val="{00000002-4AA5-DE41-B84E-7C3BC2B4AB43}"/>
            </c:ext>
          </c:extLst>
        </c:ser>
        <c:ser>
          <c:idx val="4"/>
          <c:order val="3"/>
          <c:tx>
            <c:strRef>
              <c:f>Sheet1!$F$1</c:f>
              <c:strCache>
                <c:ptCount val="1"/>
                <c:pt idx="0">
                  <c:v>2024/25</c:v>
                </c:pt>
              </c:strCache>
            </c:strRef>
          </c:tx>
          <c:spPr>
            <a:ln w="28575" cap="rnd">
              <a:solidFill>
                <a:schemeClr val="tx2"/>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3-4AA5-DE41-B84E-7C3BC2B4AB43}"/>
                </c:ext>
              </c:extLst>
            </c:dLbl>
            <c:dLbl>
              <c:idx val="1"/>
              <c:delete val="1"/>
              <c:extLst>
                <c:ext xmlns:c15="http://schemas.microsoft.com/office/drawing/2012/chart" uri="{CE6537A1-D6FC-4f65-9D91-7224C49458BB}"/>
                <c:ext xmlns:c16="http://schemas.microsoft.com/office/drawing/2014/chart" uri="{C3380CC4-5D6E-409C-BE32-E72D297353CC}">
                  <c16:uniqueId val="{00000004-4AA5-DE41-B84E-7C3BC2B4AB43}"/>
                </c:ext>
              </c:extLst>
            </c:dLbl>
            <c:dLbl>
              <c:idx val="2"/>
              <c:delete val="1"/>
              <c:extLst>
                <c:ext xmlns:c15="http://schemas.microsoft.com/office/drawing/2012/chart" uri="{CE6537A1-D6FC-4f65-9D91-7224C49458BB}"/>
                <c:ext xmlns:c16="http://schemas.microsoft.com/office/drawing/2014/chart" uri="{C3380CC4-5D6E-409C-BE32-E72D297353CC}">
                  <c16:uniqueId val="{00000005-4AA5-DE41-B84E-7C3BC2B4AB43}"/>
                </c:ext>
              </c:extLst>
            </c:dLbl>
            <c:dLbl>
              <c:idx val="3"/>
              <c:delete val="1"/>
              <c:extLst>
                <c:ext xmlns:c15="http://schemas.microsoft.com/office/drawing/2012/chart" uri="{CE6537A1-D6FC-4f65-9D91-7224C49458BB}"/>
                <c:ext xmlns:c16="http://schemas.microsoft.com/office/drawing/2014/chart" uri="{C3380CC4-5D6E-409C-BE32-E72D297353CC}">
                  <c16:uniqueId val="{00000006-4AA5-DE41-B84E-7C3BC2B4AB43}"/>
                </c:ext>
              </c:extLst>
            </c:dLbl>
            <c:dLbl>
              <c:idx val="4"/>
              <c:delete val="1"/>
              <c:extLst>
                <c:ext xmlns:c15="http://schemas.microsoft.com/office/drawing/2012/chart" uri="{CE6537A1-D6FC-4f65-9D91-7224C49458BB}"/>
                <c:ext xmlns:c16="http://schemas.microsoft.com/office/drawing/2014/chart" uri="{C3380CC4-5D6E-409C-BE32-E72D297353CC}">
                  <c16:uniqueId val="{00000007-4AA5-DE41-B84E-7C3BC2B4AB43}"/>
                </c:ext>
              </c:extLst>
            </c:dLbl>
            <c:dLbl>
              <c:idx val="5"/>
              <c:delete val="1"/>
              <c:extLst>
                <c:ext xmlns:c15="http://schemas.microsoft.com/office/drawing/2012/chart" uri="{CE6537A1-D6FC-4f65-9D91-7224C49458BB}"/>
                <c:ext xmlns:c16="http://schemas.microsoft.com/office/drawing/2014/chart" uri="{C3380CC4-5D6E-409C-BE32-E72D297353CC}">
                  <c16:uniqueId val="{00000008-4AA5-DE41-B84E-7C3BC2B4AB43}"/>
                </c:ext>
              </c:extLst>
            </c:dLbl>
            <c:dLbl>
              <c:idx val="6"/>
              <c:delete val="1"/>
              <c:extLst>
                <c:ext xmlns:c15="http://schemas.microsoft.com/office/drawing/2012/chart" uri="{CE6537A1-D6FC-4f65-9D91-7224C49458BB}"/>
                <c:ext xmlns:c16="http://schemas.microsoft.com/office/drawing/2014/chart" uri="{C3380CC4-5D6E-409C-BE32-E72D297353CC}">
                  <c16:uniqueId val="{00000009-4AA5-DE41-B84E-7C3BC2B4AB43}"/>
                </c:ext>
              </c:extLst>
            </c:dLbl>
            <c:dLbl>
              <c:idx val="7"/>
              <c:delete val="1"/>
              <c:extLst>
                <c:ext xmlns:c15="http://schemas.microsoft.com/office/drawing/2012/chart" uri="{CE6537A1-D6FC-4f65-9D91-7224C49458BB}"/>
                <c:ext xmlns:c16="http://schemas.microsoft.com/office/drawing/2014/chart" uri="{C3380CC4-5D6E-409C-BE32-E72D297353CC}">
                  <c16:uniqueId val="{0000000A-4AA5-DE41-B84E-7C3BC2B4AB43}"/>
                </c:ext>
              </c:extLst>
            </c:dLbl>
            <c:dLbl>
              <c:idx val="8"/>
              <c:delete val="1"/>
              <c:extLst>
                <c:ext xmlns:c15="http://schemas.microsoft.com/office/drawing/2012/chart" uri="{CE6537A1-D6FC-4f65-9D91-7224C49458BB}"/>
                <c:ext xmlns:c16="http://schemas.microsoft.com/office/drawing/2014/chart" uri="{C3380CC4-5D6E-409C-BE32-E72D297353CC}">
                  <c16:uniqueId val="{0000000B-4AA5-DE41-B84E-7C3BC2B4AB43}"/>
                </c:ext>
              </c:extLst>
            </c:dLbl>
            <c:dLbl>
              <c:idx val="9"/>
              <c:delete val="1"/>
              <c:extLst>
                <c:ext xmlns:c15="http://schemas.microsoft.com/office/drawing/2012/chart" uri="{CE6537A1-D6FC-4f65-9D91-7224C49458BB}"/>
                <c:ext xmlns:c16="http://schemas.microsoft.com/office/drawing/2014/chart" uri="{C3380CC4-5D6E-409C-BE32-E72D297353CC}">
                  <c16:uniqueId val="{0000000C-4AA5-DE41-B84E-7C3BC2B4AB43}"/>
                </c:ext>
              </c:extLst>
            </c:dLbl>
            <c:dLbl>
              <c:idx val="10"/>
              <c:delete val="1"/>
              <c:extLst>
                <c:ext xmlns:c15="http://schemas.microsoft.com/office/drawing/2012/chart" uri="{CE6537A1-D6FC-4f65-9D91-7224C49458BB}"/>
                <c:ext xmlns:c16="http://schemas.microsoft.com/office/drawing/2014/chart" uri="{C3380CC4-5D6E-409C-BE32-E72D297353CC}">
                  <c16:uniqueId val="{0000000D-4AA5-DE41-B84E-7C3BC2B4AB43}"/>
                </c:ext>
              </c:extLst>
            </c:dLbl>
            <c:dLbl>
              <c:idx val="11"/>
              <c:delete val="1"/>
              <c:extLst>
                <c:ext xmlns:c15="http://schemas.microsoft.com/office/drawing/2012/chart" uri="{CE6537A1-D6FC-4f65-9D91-7224C49458BB}"/>
                <c:ext xmlns:c16="http://schemas.microsoft.com/office/drawing/2014/chart" uri="{C3380CC4-5D6E-409C-BE32-E72D297353CC}">
                  <c16:uniqueId val="{0000000E-4AA5-DE41-B84E-7C3BC2B4AB43}"/>
                </c:ext>
              </c:extLst>
            </c:dLbl>
            <c:dLbl>
              <c:idx val="12"/>
              <c:delete val="1"/>
              <c:extLst>
                <c:ext xmlns:c15="http://schemas.microsoft.com/office/drawing/2012/chart" uri="{CE6537A1-D6FC-4f65-9D91-7224C49458BB}"/>
                <c:ext xmlns:c16="http://schemas.microsoft.com/office/drawing/2014/chart" uri="{C3380CC4-5D6E-409C-BE32-E72D297353CC}">
                  <c16:uniqueId val="{0000000F-4AA5-DE41-B84E-7C3BC2B4AB43}"/>
                </c:ext>
              </c:extLst>
            </c:dLbl>
            <c:dLbl>
              <c:idx val="13"/>
              <c:delete val="1"/>
              <c:extLst>
                <c:ext xmlns:c15="http://schemas.microsoft.com/office/drawing/2012/chart" uri="{CE6537A1-D6FC-4f65-9D91-7224C49458BB}">
                  <c15:layout>
                    <c:manualLayout>
                      <c:w val="2.7094706125784657E-2"/>
                      <c:h val="3.0417404977880001E-2"/>
                    </c:manualLayout>
                  </c15:layout>
                </c:ext>
                <c:ext xmlns:c16="http://schemas.microsoft.com/office/drawing/2014/chart" uri="{C3380CC4-5D6E-409C-BE32-E72D297353CC}">
                  <c16:uniqueId val="{00000010-4AA5-DE41-B84E-7C3BC2B4AB43}"/>
                </c:ext>
              </c:extLst>
            </c:dLbl>
            <c:dLbl>
              <c:idx val="14"/>
              <c:delete val="1"/>
              <c:extLst>
                <c:ext xmlns:c15="http://schemas.microsoft.com/office/drawing/2012/chart" uri="{CE6537A1-D6FC-4f65-9D91-7224C49458BB}">
                  <c15:layout>
                    <c:manualLayout>
                      <c:w val="2.4811608490822121E-2"/>
                      <c:h val="4.2339908703662416E-2"/>
                    </c:manualLayout>
                  </c15:layout>
                </c:ext>
                <c:ext xmlns:c16="http://schemas.microsoft.com/office/drawing/2014/chart" uri="{C3380CC4-5D6E-409C-BE32-E72D297353CC}">
                  <c16:uniqueId val="{00000011-4AA5-DE41-B84E-7C3BC2B4AB43}"/>
                </c:ext>
              </c:extLst>
            </c:dLbl>
            <c:dLbl>
              <c:idx val="15"/>
              <c:delete val="1"/>
              <c:extLst>
                <c:ext xmlns:c15="http://schemas.microsoft.com/office/drawing/2012/chart" uri="{CE6537A1-D6FC-4f65-9D91-7224C49458BB}"/>
                <c:ext xmlns:c16="http://schemas.microsoft.com/office/drawing/2014/chart" uri="{C3380CC4-5D6E-409C-BE32-E72D297353CC}">
                  <c16:uniqueId val="{00000012-4AA5-DE41-B84E-7C3BC2B4AB43}"/>
                </c:ext>
              </c:extLst>
            </c:dLbl>
            <c:dLbl>
              <c:idx val="16"/>
              <c:delete val="1"/>
              <c:extLst>
                <c:ext xmlns:c15="http://schemas.microsoft.com/office/drawing/2012/chart" uri="{CE6537A1-D6FC-4f65-9D91-7224C49458BB}"/>
                <c:ext xmlns:c16="http://schemas.microsoft.com/office/drawing/2014/chart" uri="{C3380CC4-5D6E-409C-BE32-E72D297353CC}">
                  <c16:uniqueId val="{00000013-4AA5-DE41-B84E-7C3BC2B4AB43}"/>
                </c:ext>
              </c:extLst>
            </c:dLbl>
            <c:dLbl>
              <c:idx val="17"/>
              <c:delete val="1"/>
              <c:extLst>
                <c:ext xmlns:c15="http://schemas.microsoft.com/office/drawing/2012/chart" uri="{CE6537A1-D6FC-4f65-9D91-7224C49458BB}"/>
                <c:ext xmlns:c16="http://schemas.microsoft.com/office/drawing/2014/chart" uri="{C3380CC4-5D6E-409C-BE32-E72D297353CC}">
                  <c16:uniqueId val="{00000014-4AA5-DE41-B84E-7C3BC2B4AB43}"/>
                </c:ext>
              </c:extLst>
            </c:dLbl>
            <c:dLbl>
              <c:idx val="18"/>
              <c:delete val="1"/>
              <c:extLst>
                <c:ext xmlns:c15="http://schemas.microsoft.com/office/drawing/2012/chart" uri="{CE6537A1-D6FC-4f65-9D91-7224C49458BB}"/>
                <c:ext xmlns:c16="http://schemas.microsoft.com/office/drawing/2014/chart" uri="{C3380CC4-5D6E-409C-BE32-E72D297353CC}">
                  <c16:uniqueId val="{00000015-4AA5-DE41-B84E-7C3BC2B4AB43}"/>
                </c:ext>
              </c:extLst>
            </c:dLbl>
            <c:dLbl>
              <c:idx val="19"/>
              <c:delete val="1"/>
              <c:extLst>
                <c:ext xmlns:c15="http://schemas.microsoft.com/office/drawing/2012/chart" uri="{CE6537A1-D6FC-4f65-9D91-7224C49458BB}"/>
                <c:ext xmlns:c16="http://schemas.microsoft.com/office/drawing/2014/chart" uri="{C3380CC4-5D6E-409C-BE32-E72D297353CC}">
                  <c16:uniqueId val="{00000016-4AA5-DE41-B84E-7C3BC2B4AB43}"/>
                </c:ext>
              </c:extLst>
            </c:dLbl>
            <c:dLbl>
              <c:idx val="20"/>
              <c:delete val="1"/>
              <c:extLst>
                <c:ext xmlns:c15="http://schemas.microsoft.com/office/drawing/2012/chart" uri="{CE6537A1-D6FC-4f65-9D91-7224C49458BB}"/>
                <c:ext xmlns:c16="http://schemas.microsoft.com/office/drawing/2014/chart" uri="{C3380CC4-5D6E-409C-BE32-E72D297353CC}">
                  <c16:uniqueId val="{00000017-4AA5-DE41-B84E-7C3BC2B4AB43}"/>
                </c:ext>
              </c:extLst>
            </c:dLbl>
            <c:dLbl>
              <c:idx val="21"/>
              <c:delete val="1"/>
              <c:extLst>
                <c:ext xmlns:c15="http://schemas.microsoft.com/office/drawing/2012/chart" uri="{CE6537A1-D6FC-4f65-9D91-7224C49458BB}"/>
                <c:ext xmlns:c16="http://schemas.microsoft.com/office/drawing/2014/chart" uri="{C3380CC4-5D6E-409C-BE32-E72D297353CC}">
                  <c16:uniqueId val="{00000018-4AA5-DE41-B84E-7C3BC2B4AB43}"/>
                </c:ext>
              </c:extLst>
            </c:dLbl>
            <c:dLbl>
              <c:idx val="22"/>
              <c:delete val="1"/>
              <c:extLst>
                <c:ext xmlns:c15="http://schemas.microsoft.com/office/drawing/2012/chart" uri="{CE6537A1-D6FC-4f65-9D91-7224C49458BB}"/>
                <c:ext xmlns:c16="http://schemas.microsoft.com/office/drawing/2014/chart" uri="{C3380CC4-5D6E-409C-BE32-E72D297353CC}">
                  <c16:uniqueId val="{00000019-4AA5-DE41-B84E-7C3BC2B4AB43}"/>
                </c:ext>
              </c:extLst>
            </c:dLbl>
            <c:dLbl>
              <c:idx val="23"/>
              <c:delete val="1"/>
              <c:extLst>
                <c:ext xmlns:c15="http://schemas.microsoft.com/office/drawing/2012/chart" uri="{CE6537A1-D6FC-4f65-9D91-7224C49458BB}"/>
                <c:ext xmlns:c16="http://schemas.microsoft.com/office/drawing/2014/chart" uri="{C3380CC4-5D6E-409C-BE32-E72D297353CC}">
                  <c16:uniqueId val="{0000001A-4AA5-DE41-B84E-7C3BC2B4AB43}"/>
                </c:ext>
              </c:extLst>
            </c:dLbl>
            <c:dLbl>
              <c:idx val="24"/>
              <c:delete val="1"/>
              <c:extLst>
                <c:ext xmlns:c15="http://schemas.microsoft.com/office/drawing/2012/chart" uri="{CE6537A1-D6FC-4f65-9D91-7224C49458BB}"/>
                <c:ext xmlns:c16="http://schemas.microsoft.com/office/drawing/2014/chart" uri="{C3380CC4-5D6E-409C-BE32-E72D297353CC}">
                  <c16:uniqueId val="{0000001B-4AA5-DE41-B84E-7C3BC2B4AB43}"/>
                </c:ext>
              </c:extLst>
            </c:dLbl>
            <c:dLbl>
              <c:idx val="25"/>
              <c:delete val="1"/>
              <c:extLst>
                <c:ext xmlns:c15="http://schemas.microsoft.com/office/drawing/2012/chart" uri="{CE6537A1-D6FC-4f65-9D91-7224C49458BB}"/>
                <c:ext xmlns:c16="http://schemas.microsoft.com/office/drawing/2014/chart" uri="{C3380CC4-5D6E-409C-BE32-E72D297353CC}">
                  <c16:uniqueId val="{0000001C-4AA5-DE41-B84E-7C3BC2B4AB43}"/>
                </c:ext>
              </c:extLst>
            </c:dLbl>
            <c:dLbl>
              <c:idx val="26"/>
              <c:delete val="1"/>
              <c:extLst>
                <c:ext xmlns:c15="http://schemas.microsoft.com/office/drawing/2012/chart" uri="{CE6537A1-D6FC-4f65-9D91-7224C49458BB}"/>
                <c:ext xmlns:c16="http://schemas.microsoft.com/office/drawing/2014/chart" uri="{C3380CC4-5D6E-409C-BE32-E72D297353CC}">
                  <c16:uniqueId val="{0000001D-4AA5-DE41-B84E-7C3BC2B4AB43}"/>
                </c:ext>
              </c:extLst>
            </c:dLbl>
            <c:dLbl>
              <c:idx val="27"/>
              <c:delete val="1"/>
              <c:extLst>
                <c:ext xmlns:c15="http://schemas.microsoft.com/office/drawing/2012/chart" uri="{CE6537A1-D6FC-4f65-9D91-7224C49458BB}"/>
                <c:ext xmlns:c16="http://schemas.microsoft.com/office/drawing/2014/chart" uri="{C3380CC4-5D6E-409C-BE32-E72D297353CC}">
                  <c16:uniqueId val="{0000001E-4AA5-DE41-B84E-7C3BC2B4AB43}"/>
                </c:ext>
              </c:extLst>
            </c:dLbl>
            <c:dLbl>
              <c:idx val="28"/>
              <c:delete val="1"/>
              <c:extLst>
                <c:ext xmlns:c15="http://schemas.microsoft.com/office/drawing/2012/chart" uri="{CE6537A1-D6FC-4f65-9D91-7224C49458BB}"/>
                <c:ext xmlns:c16="http://schemas.microsoft.com/office/drawing/2014/chart" uri="{C3380CC4-5D6E-409C-BE32-E72D297353CC}">
                  <c16:uniqueId val="{0000001F-4AA5-DE41-B84E-7C3BC2B4AB43}"/>
                </c:ext>
              </c:extLst>
            </c:dLbl>
            <c:dLbl>
              <c:idx val="29"/>
              <c:delete val="1"/>
              <c:extLst>
                <c:ext xmlns:c15="http://schemas.microsoft.com/office/drawing/2012/chart" uri="{CE6537A1-D6FC-4f65-9D91-7224C49458BB}"/>
                <c:ext xmlns:c16="http://schemas.microsoft.com/office/drawing/2014/chart" uri="{C3380CC4-5D6E-409C-BE32-E72D297353CC}">
                  <c16:uniqueId val="{00000020-4AA5-DE41-B84E-7C3BC2B4AB43}"/>
                </c:ext>
              </c:extLst>
            </c:dLbl>
            <c:dLbl>
              <c:idx val="30"/>
              <c:delete val="1"/>
              <c:extLst>
                <c:ext xmlns:c15="http://schemas.microsoft.com/office/drawing/2012/chart" uri="{CE6537A1-D6FC-4f65-9D91-7224C49458BB}"/>
                <c:ext xmlns:c16="http://schemas.microsoft.com/office/drawing/2014/chart" uri="{C3380CC4-5D6E-409C-BE32-E72D297353CC}">
                  <c16:uniqueId val="{00000021-4AA5-DE41-B84E-7C3BC2B4AB43}"/>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Sheet1!$A$2:$A$62</c:f>
              <c:strCache>
                <c:ptCount val="5"/>
                <c:pt idx="0">
                  <c:v>Wk35</c:v>
                </c:pt>
                <c:pt idx="1">
                  <c:v>Wk36</c:v>
                </c:pt>
                <c:pt idx="2">
                  <c:v>Wk37</c:v>
                </c:pt>
                <c:pt idx="3">
                  <c:v>Wk38</c:v>
                </c:pt>
                <c:pt idx="4">
                  <c:v>Wk39</c:v>
                </c:pt>
              </c:strCache>
            </c:strRef>
          </c:cat>
          <c:val>
            <c:numRef>
              <c:f>Sheet1!$F$2:$F$62</c:f>
              <c:numCache>
                <c:formatCode>General</c:formatCode>
                <c:ptCount val="5"/>
                <c:pt idx="0">
                  <c:v>53</c:v>
                </c:pt>
                <c:pt idx="1">
                  <c:v>48.1</c:v>
                </c:pt>
                <c:pt idx="2">
                  <c:v>48.8</c:v>
                </c:pt>
                <c:pt idx="3">
                  <c:v>51.1</c:v>
                </c:pt>
                <c:pt idx="4">
                  <c:v>52</c:v>
                </c:pt>
              </c:numCache>
            </c:numRef>
          </c:val>
          <c:smooth val="1"/>
          <c:extLst>
            <c:ext xmlns:c16="http://schemas.microsoft.com/office/drawing/2014/chart" uri="{C3380CC4-5D6E-409C-BE32-E72D297353CC}">
              <c16:uniqueId val="{00000022-4AA5-DE41-B84E-7C3BC2B4AB43}"/>
            </c:ext>
          </c:extLst>
        </c:ser>
        <c:dLbls>
          <c:showLegendKey val="0"/>
          <c:showVal val="0"/>
          <c:showCatName val="0"/>
          <c:showSerName val="0"/>
          <c:showPercent val="0"/>
          <c:showBubbleSize val="0"/>
        </c:dLbls>
        <c:smooth val="0"/>
        <c:axId val="803663488"/>
        <c:axId val="803664144"/>
      </c:lineChart>
      <c:catAx>
        <c:axId val="803663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803664144"/>
        <c:crosses val="autoZero"/>
        <c:auto val="1"/>
        <c:lblAlgn val="ctr"/>
        <c:lblOffset val="100"/>
        <c:noMultiLvlLbl val="0"/>
      </c:catAx>
      <c:valAx>
        <c:axId val="803664144"/>
        <c:scaling>
          <c:orientation val="minMax"/>
          <c:min val="30"/>
        </c:scaling>
        <c:delete val="1"/>
        <c:axPos val="l"/>
        <c:numFmt formatCode="#,##0" sourceLinked="0"/>
        <c:majorTickMark val="out"/>
        <c:minorTickMark val="none"/>
        <c:tickLblPos val="nextTo"/>
        <c:crossAx val="803663488"/>
        <c:crosses val="autoZero"/>
        <c:crossBetween val="between"/>
      </c:valAx>
      <c:spPr>
        <a:noFill/>
        <a:ln w="25400">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8" name="Shape 68"/>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69" name="Shape 6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E2042-6F26-1C3D-5262-3270DFCB6D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82726E-B19D-A0A8-1AF0-C99AB2FEDF53}"/>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5A4C0A36-5C5F-12CB-582A-90DD04743E6D}"/>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66051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34126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62383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7A1AA-9C30-C581-B312-21E3006E32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370658-CFA4-0C04-57BD-3583C15EFA27}"/>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2C23ACD9-FA81-4EAC-72C6-3BBDE3D0B966}"/>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2473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3D555-A69C-ABBA-0B8A-0AF1C3FC2D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22DAF3-07E3-F1E2-175E-5E1BF8FB231C}"/>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B80564C3-AD19-6318-7891-5CA8467DB5C0}"/>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36414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CF5E1-82C6-E1FE-5A68-290FECDA04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9B352B-58BF-25BE-ADE9-7E9133BACF05}"/>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938907C3-685A-2A57-5D22-5BD3B9D1452D}"/>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828583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13" name="bg object 16"/>
          <p:cNvSpPr/>
          <p:nvPr/>
        </p:nvSpPr>
        <p:spPr>
          <a:xfrm>
            <a:off x="14056475" y="470269"/>
            <a:ext cx="1216892" cy="812592"/>
          </a:xfrm>
          <a:prstGeom prst="rect">
            <a:avLst/>
          </a:prstGeom>
          <a:blipFill>
            <a:blip r:embed="rId2" cstate="email">
              <a:extLst>
                <a:ext uri="{28A0092B-C50C-407E-A947-70E740481C1C}">
                  <a14:useLocalDpi xmlns:a14="http://schemas.microsoft.com/office/drawing/2010/main"/>
                </a:ext>
              </a:extLst>
            </a:blip>
            <a:stretch>
              <a:fillRect/>
            </a:stretch>
          </a:blipFill>
          <a:ln w="12700">
            <a:miter lim="400000"/>
          </a:ln>
        </p:spPr>
        <p:txBody>
          <a:bodyPr lIns="45719" rIns="45719"/>
          <a:lstStyle/>
          <a:p>
            <a:endParaRPr dirty="0"/>
          </a:p>
        </p:txBody>
      </p:sp>
      <p:sp>
        <p:nvSpPr>
          <p:cNvPr id="14" name="MSIPCMContentMarking"/>
          <p:cNvSpPr txBox="1"/>
          <p:nvPr/>
        </p:nvSpPr>
        <p:spPr>
          <a:xfrm>
            <a:off x="0" y="9960292"/>
            <a:ext cx="1631108" cy="1370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lvl1pPr algn="ctr">
              <a:defRPr sz="1000"/>
            </a:lvl1pPr>
          </a:lstStyle>
          <a:p>
            <a:r>
              <a:rPr dirty="0"/>
              <a:t>Classified: RMG – Internal</a:t>
            </a:r>
          </a:p>
        </p:txBody>
      </p:sp>
      <p:sp>
        <p:nvSpPr>
          <p:cNvPr id="15" name="Title Text"/>
          <p:cNvSpPr txBox="1">
            <a:spLocks noGrp="1"/>
          </p:cNvSpPr>
          <p:nvPr>
            <p:ph type="title"/>
          </p:nvPr>
        </p:nvSpPr>
        <p:spPr>
          <a:xfrm>
            <a:off x="1219200" y="3149600"/>
            <a:ext cx="13817600" cy="2133600"/>
          </a:xfrm>
          <a:prstGeom prst="rect">
            <a:avLst/>
          </a:prstGeom>
        </p:spPr>
        <p:txBody>
          <a:bodyPr>
            <a:normAutofit/>
          </a:bodyPr>
          <a:lstStyle/>
          <a:p>
            <a:r>
              <a:t>Title Text</a:t>
            </a:r>
          </a:p>
        </p:txBody>
      </p:sp>
      <p:sp>
        <p:nvSpPr>
          <p:cNvPr id="16" name="Body Level One…"/>
          <p:cNvSpPr txBox="1">
            <a:spLocks noGrp="1"/>
          </p:cNvSpPr>
          <p:nvPr>
            <p:ph type="body" sz="quarter" idx="1"/>
          </p:nvPr>
        </p:nvSpPr>
        <p:spPr>
          <a:xfrm>
            <a:off x="2438400" y="5689600"/>
            <a:ext cx="11379200" cy="2540000"/>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17"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4056476" y="470269"/>
            <a:ext cx="1216891" cy="812591"/>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7" name="bg object 17"/>
          <p:cNvSpPr/>
          <p:nvPr/>
        </p:nvSpPr>
        <p:spPr>
          <a:xfrm>
            <a:off x="0" y="1519834"/>
            <a:ext cx="16256000" cy="8640445"/>
          </a:xfrm>
          <a:custGeom>
            <a:avLst/>
            <a:gdLst/>
            <a:ahLst/>
            <a:cxnLst/>
            <a:rect l="l" t="t" r="r" b="b"/>
            <a:pathLst>
              <a:path w="16256000" h="8640445">
                <a:moveTo>
                  <a:pt x="16256000" y="0"/>
                </a:moveTo>
                <a:lnTo>
                  <a:pt x="0" y="0"/>
                </a:lnTo>
                <a:lnTo>
                  <a:pt x="0" y="8640165"/>
                </a:lnTo>
                <a:lnTo>
                  <a:pt x="16256000" y="8640165"/>
                </a:lnTo>
                <a:lnTo>
                  <a:pt x="16256000" y="0"/>
                </a:lnTo>
                <a:close/>
              </a:path>
            </a:pathLst>
          </a:custGeom>
          <a:solidFill>
            <a:srgbClr val="008B7F"/>
          </a:solidFill>
        </p:spPr>
        <p:txBody>
          <a:bodyPr wrap="square" lIns="0" tIns="0" rIns="0" bIns="0" rtlCol="0"/>
          <a:lstStyle/>
          <a:p>
            <a:endParaRPr dirty="0"/>
          </a:p>
        </p:txBody>
      </p:sp>
      <p:sp>
        <p:nvSpPr>
          <p:cNvPr id="2" name="Holder 2"/>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4" name="Holder 4"/>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3712929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35" name="bg object 16"/>
          <p:cNvSpPr/>
          <p:nvPr/>
        </p:nvSpPr>
        <p:spPr>
          <a:xfrm>
            <a:off x="14056475" y="470269"/>
            <a:ext cx="1216892" cy="812592"/>
          </a:xfrm>
          <a:prstGeom prst="rect">
            <a:avLst/>
          </a:prstGeom>
          <a:blipFill>
            <a:blip r:embed="rId2" cstate="email">
              <a:extLst>
                <a:ext uri="{28A0092B-C50C-407E-A947-70E740481C1C}">
                  <a14:useLocalDpi xmlns:a14="http://schemas.microsoft.com/office/drawing/2010/main"/>
                </a:ext>
              </a:extLst>
            </a:blip>
            <a:stretch>
              <a:fillRect/>
            </a:stretch>
          </a:blipFill>
          <a:ln w="12700">
            <a:miter lim="400000"/>
          </a:ln>
        </p:spPr>
        <p:txBody>
          <a:bodyPr lIns="45719" rIns="45719"/>
          <a:lstStyle/>
          <a:p>
            <a:endParaRPr dirty="0"/>
          </a:p>
        </p:txBody>
      </p:sp>
      <p:sp>
        <p:nvSpPr>
          <p:cNvPr id="36" name="MSIPCMContentMarking"/>
          <p:cNvSpPr txBox="1"/>
          <p:nvPr/>
        </p:nvSpPr>
        <p:spPr>
          <a:xfrm>
            <a:off x="0" y="9960292"/>
            <a:ext cx="1631108" cy="1370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lvl1pPr algn="ctr">
              <a:defRPr sz="1000"/>
            </a:lvl1pPr>
          </a:lstStyle>
          <a:p>
            <a:r>
              <a:rPr dirty="0"/>
              <a:t>Classified: RMG – Internal</a:t>
            </a:r>
          </a:p>
        </p:txBody>
      </p:sp>
      <p:sp>
        <p:nvSpPr>
          <p:cNvPr id="37" name="Title Text"/>
          <p:cNvSpPr txBox="1">
            <a:spLocks noGrp="1"/>
          </p:cNvSpPr>
          <p:nvPr>
            <p:ph type="title"/>
          </p:nvPr>
        </p:nvSpPr>
        <p:spPr>
          <a:xfrm>
            <a:off x="6392998" y="4514612"/>
            <a:ext cx="3470004" cy="1046479"/>
          </a:xfrm>
          <a:prstGeom prst="rect">
            <a:avLst/>
          </a:prstGeom>
        </p:spPr>
        <p:txBody>
          <a:bodyPr>
            <a:normAutofit/>
          </a:bodyPr>
          <a:lstStyle/>
          <a:p>
            <a:r>
              <a:t>Title Text</a:t>
            </a:r>
          </a:p>
        </p:txBody>
      </p:sp>
      <p:sp>
        <p:nvSpPr>
          <p:cNvPr id="38" name="Body Level One…"/>
          <p:cNvSpPr txBox="1">
            <a:spLocks noGrp="1"/>
          </p:cNvSpPr>
          <p:nvPr>
            <p:ph type="body" sz="half" idx="1"/>
          </p:nvPr>
        </p:nvSpPr>
        <p:spPr>
          <a:xfrm>
            <a:off x="812800" y="2336800"/>
            <a:ext cx="7071360" cy="6705600"/>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3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sp>
        <p:nvSpPr>
          <p:cNvPr id="46" name="Title Text"/>
          <p:cNvSpPr txBox="1">
            <a:spLocks noGrp="1"/>
          </p:cNvSpPr>
          <p:nvPr>
            <p:ph type="title"/>
          </p:nvPr>
        </p:nvSpPr>
        <p:spPr>
          <a:xfrm>
            <a:off x="6392998" y="4514612"/>
            <a:ext cx="3470004" cy="1046479"/>
          </a:xfrm>
          <a:prstGeom prst="rect">
            <a:avLst/>
          </a:prstGeom>
        </p:spPr>
        <p:txBody>
          <a:bodyPr>
            <a:normAutofit/>
          </a:bodyPr>
          <a:lstStyle/>
          <a:p>
            <a:r>
              <a:t>Title Text</a:t>
            </a:r>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Only 0">
    <p:spTree>
      <p:nvGrpSpPr>
        <p:cNvPr id="1" name=""/>
        <p:cNvGrpSpPr/>
        <p:nvPr/>
      </p:nvGrpSpPr>
      <p:grpSpPr>
        <a:xfrm>
          <a:off x="0" y="0"/>
          <a:ext cx="0" cy="0"/>
          <a:chOff x="0" y="0"/>
          <a:chExt cx="0" cy="0"/>
        </a:xfrm>
      </p:grpSpPr>
      <p:sp>
        <p:nvSpPr>
          <p:cNvPr id="54" name="Title Text"/>
          <p:cNvSpPr txBox="1">
            <a:spLocks noGrp="1"/>
          </p:cNvSpPr>
          <p:nvPr>
            <p:ph type="title"/>
          </p:nvPr>
        </p:nvSpPr>
        <p:spPr>
          <a:xfrm>
            <a:off x="6392998" y="4514612"/>
            <a:ext cx="3470004" cy="1046479"/>
          </a:xfrm>
          <a:prstGeom prst="rect">
            <a:avLst/>
          </a:prstGeom>
        </p:spPr>
        <p:txBody>
          <a:bodyPr>
            <a:normAutofit/>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219200" y="3149600"/>
            <a:ext cx="13817600" cy="213360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438400" y="5689600"/>
            <a:ext cx="11379200" cy="25400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6" name="Holder 6"/>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4035094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9992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392998" y="4514612"/>
            <a:ext cx="3470003" cy="1046479"/>
          </a:xfrm>
          <a:prstGeom prst="rect">
            <a:avLst/>
          </a:prstGeom>
        </p:spPr>
        <p:txBody>
          <a:bodyPr lIns="0" tIns="0" rIns="0" bIns="0"/>
          <a:lstStyle>
            <a:lvl1pPr>
              <a:defRPr sz="6700" b="0" i="0">
                <a:solidFill>
                  <a:srgbClr val="D40918"/>
                </a:solidFill>
                <a:latin typeface="ChevinPro-Light"/>
                <a:cs typeface="ChevinPro-Light"/>
              </a:defRPr>
            </a:lvl1pPr>
          </a:lstStyle>
          <a:p>
            <a:endParaRPr/>
          </a:p>
        </p:txBody>
      </p:sp>
      <p:sp>
        <p:nvSpPr>
          <p:cNvPr id="3" name="Holder 3"/>
          <p:cNvSpPr>
            <a:spLocks noGrp="1"/>
          </p:cNvSpPr>
          <p:nvPr>
            <p:ph sz="half" idx="2"/>
          </p:nvPr>
        </p:nvSpPr>
        <p:spPr>
          <a:xfrm>
            <a:off x="812800" y="2336800"/>
            <a:ext cx="7071360" cy="670560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8371840" y="2336800"/>
            <a:ext cx="7071360" cy="670560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7" name="Holder 7"/>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2710678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392998" y="4514612"/>
            <a:ext cx="3470003" cy="1046479"/>
          </a:xfrm>
          <a:prstGeom prst="rect">
            <a:avLst/>
          </a:prstGeom>
        </p:spPr>
        <p:txBody>
          <a:bodyPr lIns="0" tIns="0" rIns="0" bIns="0"/>
          <a:lstStyle>
            <a:lvl1pPr>
              <a:defRPr sz="6700" b="0" i="0">
                <a:solidFill>
                  <a:srgbClr val="D40918"/>
                </a:solidFill>
                <a:latin typeface="ChevinPro-Light"/>
                <a:cs typeface="ChevinPro-Light"/>
              </a:defRPr>
            </a:lvl1pPr>
          </a:lstStyle>
          <a:p>
            <a:endParaRPr/>
          </a:p>
        </p:txBody>
      </p:sp>
      <p:sp>
        <p:nvSpPr>
          <p:cNvPr id="3" name="Holder 3"/>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4" name="Holder 4"/>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5" name="Holder 5"/>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40135803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bg object 16"/>
          <p:cNvSpPr/>
          <p:nvPr/>
        </p:nvSpPr>
        <p:spPr>
          <a:xfrm>
            <a:off x="14056475" y="470269"/>
            <a:ext cx="1216892" cy="812592"/>
          </a:xfrm>
          <a:prstGeom prst="rect">
            <a:avLst/>
          </a:prstGeom>
          <a:blipFill>
            <a:blip r:embed="rId7" cstate="email">
              <a:extLst>
                <a:ext uri="{28A0092B-C50C-407E-A947-70E740481C1C}">
                  <a14:useLocalDpi xmlns:a14="http://schemas.microsoft.com/office/drawing/2010/main"/>
                </a:ext>
              </a:extLst>
            </a:blip>
            <a:stretch>
              <a:fillRect/>
            </a:stretch>
          </a:blipFill>
          <a:ln w="12700">
            <a:miter lim="400000"/>
          </a:ln>
        </p:spPr>
        <p:txBody>
          <a:bodyPr lIns="45719" rIns="45719"/>
          <a:lstStyle/>
          <a:p>
            <a:endParaRPr dirty="0"/>
          </a:p>
        </p:txBody>
      </p:sp>
      <p:sp>
        <p:nvSpPr>
          <p:cNvPr id="3" name="bg object 17"/>
          <p:cNvSpPr/>
          <p:nvPr/>
        </p:nvSpPr>
        <p:spPr>
          <a:xfrm>
            <a:off x="0" y="1519834"/>
            <a:ext cx="16256000" cy="8640164"/>
          </a:xfrm>
          <a:prstGeom prst="rect">
            <a:avLst/>
          </a:prstGeom>
          <a:solidFill>
            <a:srgbClr val="008B7F"/>
          </a:solidFill>
          <a:ln w="12700">
            <a:miter lim="400000"/>
          </a:ln>
        </p:spPr>
        <p:txBody>
          <a:bodyPr lIns="45719" rIns="45719"/>
          <a:lstStyle/>
          <a:p>
            <a:endParaRPr dirty="0"/>
          </a:p>
        </p:txBody>
      </p:sp>
      <p:sp>
        <p:nvSpPr>
          <p:cNvPr id="4" name="Title Text"/>
          <p:cNvSpPr txBox="1">
            <a:spLocks noGrp="1"/>
          </p:cNvSpPr>
          <p:nvPr>
            <p:ph type="title"/>
          </p:nvPr>
        </p:nvSpPr>
        <p:spPr>
          <a:xfrm>
            <a:off x="812800" y="406870"/>
            <a:ext cx="14630400" cy="19637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t>Title Text</a:t>
            </a:r>
          </a:p>
        </p:txBody>
      </p:sp>
      <p:sp>
        <p:nvSpPr>
          <p:cNvPr id="5" name="Body Level One…"/>
          <p:cNvSpPr txBox="1">
            <a:spLocks noGrp="1"/>
          </p:cNvSpPr>
          <p:nvPr>
            <p:ph type="body" idx="1"/>
          </p:nvPr>
        </p:nvSpPr>
        <p:spPr>
          <a:xfrm>
            <a:off x="812800" y="2370666"/>
            <a:ext cx="14630400" cy="77893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15198774" y="9448800"/>
            <a:ext cx="244426" cy="241648"/>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rPr/>
              <a:t>‹#›</a:t>
            </a:fld>
            <a:endParaRPr dirty="0"/>
          </a:p>
        </p:txBody>
      </p:sp>
      <p:sp>
        <p:nvSpPr>
          <p:cNvPr id="7" name="MSIPCMContentMarking" descr="{&quot;HashCode&quot;:-685326706,&quot;Placement&quot;:&quot;Footer&quot;,&quot;Top&quot;:779.343,&quot;Left&quot;:0.0,&quot;SlideWidth&quot;:1280,&quot;SlideHeight&quot;:800}">
            <a:extLst>
              <a:ext uri="{FF2B5EF4-FFF2-40B4-BE49-F238E27FC236}">
                <a16:creationId xmlns:a16="http://schemas.microsoft.com/office/drawing/2014/main" id="{70C2B043-5DF0-44A6-BF4A-84220AC81E5D}"/>
              </a:ext>
            </a:extLst>
          </p:cNvPr>
          <p:cNvSpPr txBox="1"/>
          <p:nvPr userDrawn="1"/>
        </p:nvSpPr>
        <p:spPr>
          <a:xfrm>
            <a:off x="0" y="9897656"/>
            <a:ext cx="1631108" cy="2623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1">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rgbClr val="000000"/>
                </a:solidFill>
                <a:effectLst/>
                <a:uFillTx/>
                <a:latin typeface="Calibri" panose="020F0502020204030204" pitchFamily="34" charset="0"/>
                <a:ea typeface="+mn-ea"/>
                <a:cs typeface="+mn-cs"/>
                <a:sym typeface="Calibri"/>
              </a:rPr>
              <a:t>Classified: RMG – Internal</a:t>
            </a: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Lst>
  <p:transition spd="med"/>
  <p:txStyles>
    <p:titleStyle>
      <a:lvl1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p:titleStyle>
    <p:bodyStyle>
      <a:lvl1pPr marL="0" marR="0" indent="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MSIPCMContentMarking" descr="{&quot;HashCode&quot;:-685326706,&quot;Placement&quot;:&quot;Footer&quot;,&quot;Top&quot;:779.343,&quot;Left&quot;:0.0,&quot;SlideWidth&quot;:1280,&quot;SlideHeight&quot;:800}">
            <a:extLst>
              <a:ext uri="{FF2B5EF4-FFF2-40B4-BE49-F238E27FC236}">
                <a16:creationId xmlns:a16="http://schemas.microsoft.com/office/drawing/2014/main" id="{47D1629A-B75A-4C63-BB17-D074CBD403A3}"/>
              </a:ext>
            </a:extLst>
          </p:cNvPr>
          <p:cNvSpPr txBox="1"/>
          <p:nvPr userDrawn="1"/>
        </p:nvSpPr>
        <p:spPr>
          <a:xfrm>
            <a:off x="0" y="9897656"/>
            <a:ext cx="1631108" cy="262344"/>
          </a:xfrm>
          <a:prstGeom prst="rect">
            <a:avLst/>
          </a:prstGeom>
          <a:noFill/>
        </p:spPr>
        <p:txBody>
          <a:bodyPr vert="horz" wrap="square" lIns="0" tIns="0" rIns="0" bIns="0" rtlCol="0" anchor="ctr" anchorCtr="1">
            <a:spAutoFit/>
          </a:bodyPr>
          <a:lstStyle/>
          <a:p>
            <a:pPr algn="l">
              <a:spcBef>
                <a:spcPts val="0"/>
              </a:spcBef>
              <a:spcAft>
                <a:spcPts val="0"/>
              </a:spcAft>
            </a:pPr>
            <a:r>
              <a:rPr lang="en-GB" sz="1000">
                <a:solidFill>
                  <a:srgbClr val="000000"/>
                </a:solidFill>
                <a:latin typeface="Calibri" panose="020F0502020204030204" pitchFamily="34" charset="0"/>
              </a:rPr>
              <a:t>Classified: RMG – Internal</a:t>
            </a:r>
            <a:endParaRPr lang="en-GB" sz="10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90098455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image" Target="../media/image34.emf"/><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1.emf"/><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28.sv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14.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54.emf"/><Relationship Id="rId7"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8.sv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4.emf"/><Relationship Id="rId7" Type="http://schemas.openxmlformats.org/officeDocument/2006/relationships/image" Target="../media/image28.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8.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sv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svg"/><Relationship Id="rId7"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9.png"/><Relationship Id="rId4" Type="http://schemas.openxmlformats.org/officeDocument/2006/relationships/image" Target="../media/image29.png"/><Relationship Id="rId9" Type="http://schemas.openxmlformats.org/officeDocument/2006/relationships/image" Target="../media/image33.png"/></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4.emf"/><Relationship Id="rId7"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28.svg"/><Relationship Id="rId10" Type="http://schemas.openxmlformats.org/officeDocument/2006/relationships/image" Target="../media/image38.png"/><Relationship Id="rId4" Type="http://schemas.openxmlformats.org/officeDocument/2006/relationships/image" Target="../media/image27.png"/><Relationship Id="rId9"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CDBFA-D395-C672-62A5-2983B02BFF79}"/>
            </a:ext>
          </a:extLst>
        </p:cNvPr>
        <p:cNvGrpSpPr/>
        <p:nvPr/>
      </p:nvGrpSpPr>
      <p:grpSpPr>
        <a:xfrm>
          <a:off x="0" y="0"/>
          <a:ext cx="0" cy="0"/>
          <a:chOff x="0" y="0"/>
          <a:chExt cx="0" cy="0"/>
        </a:xfrm>
      </p:grpSpPr>
      <p:pic>
        <p:nvPicPr>
          <p:cNvPr id="5" name="Picture 4" descr="A group of people in a line&#10;&#10;Description automatically generated">
            <a:extLst>
              <a:ext uri="{FF2B5EF4-FFF2-40B4-BE49-F238E27FC236}">
                <a16:creationId xmlns:a16="http://schemas.microsoft.com/office/drawing/2014/main" id="{5D93784A-57C7-E321-BA9D-91778624F6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6256000" cy="10160000"/>
          </a:xfrm>
          <a:prstGeom prst="rect">
            <a:avLst/>
          </a:prstGeom>
        </p:spPr>
      </p:pic>
      <p:sp>
        <p:nvSpPr>
          <p:cNvPr id="72" name="object 3">
            <a:extLst>
              <a:ext uri="{FF2B5EF4-FFF2-40B4-BE49-F238E27FC236}">
                <a16:creationId xmlns:a16="http://schemas.microsoft.com/office/drawing/2014/main" id="{94F705D4-60A0-D0B1-5D03-6F89B9D725F4}"/>
              </a:ext>
            </a:extLst>
          </p:cNvPr>
          <p:cNvSpPr txBox="1">
            <a:spLocks noGrp="1"/>
          </p:cNvSpPr>
          <p:nvPr>
            <p:ph type="title"/>
          </p:nvPr>
        </p:nvSpPr>
        <p:spPr>
          <a:xfrm>
            <a:off x="0" y="1940109"/>
            <a:ext cx="16256000" cy="1155701"/>
          </a:xfrm>
          <a:prstGeom prst="rect">
            <a:avLst/>
          </a:prstGeom>
        </p:spPr>
        <p:txBody>
          <a:bodyPr>
            <a:noAutofit/>
          </a:bodyPr>
          <a:lstStyle/>
          <a:p>
            <a:pPr marL="1222375" marR="5080" indent="-1210310" algn="ctr">
              <a:lnSpc>
                <a:spcPts val="10000"/>
              </a:lnSpc>
              <a:spcBef>
                <a:spcPts val="1100"/>
              </a:spcBef>
              <a:defRPr sz="9000" b="1" spc="-300">
                <a:solidFill>
                  <a:srgbClr val="FFFFFF"/>
                </a:solidFill>
                <a:latin typeface="+mn-lt"/>
                <a:ea typeface="+mn-ea"/>
                <a:cs typeface="+mn-cs"/>
                <a:sym typeface="Calibri"/>
              </a:defRPr>
            </a:pPr>
            <a:r>
              <a:rPr sz="6000" b="1" spc="-150" dirty="0">
                <a:latin typeface="RM First Class Solid" pitchFamily="82" charset="0"/>
              </a:rPr>
              <a:t>&lt;Insert company name&gt;</a:t>
            </a:r>
          </a:p>
        </p:txBody>
      </p:sp>
      <p:sp>
        <p:nvSpPr>
          <p:cNvPr id="40" name="object 3">
            <a:extLst>
              <a:ext uri="{FF2B5EF4-FFF2-40B4-BE49-F238E27FC236}">
                <a16:creationId xmlns:a16="http://schemas.microsoft.com/office/drawing/2014/main" id="{7240FC89-C3D1-7150-33A3-55974D43F85A}"/>
              </a:ext>
            </a:extLst>
          </p:cNvPr>
          <p:cNvSpPr txBox="1">
            <a:spLocks/>
          </p:cNvSpPr>
          <p:nvPr/>
        </p:nvSpPr>
        <p:spPr>
          <a:xfrm>
            <a:off x="4874258" y="3267262"/>
            <a:ext cx="6507482" cy="109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000" spc="-150" dirty="0">
                <a:solidFill>
                  <a:srgbClr val="FDDA24"/>
                </a:solidFill>
                <a:latin typeface="RM First Class Inline" pitchFamily="82" charset="0"/>
                <a:cs typeface="Calibri" panose="020F0502020204030204" pitchFamily="34" charset="0"/>
              </a:rPr>
              <a:t>Peak 2024 review</a:t>
            </a:r>
          </a:p>
        </p:txBody>
      </p:sp>
      <p:pic>
        <p:nvPicPr>
          <p:cNvPr id="4" name="Graphic 3">
            <a:extLst>
              <a:ext uri="{FF2B5EF4-FFF2-40B4-BE49-F238E27FC236}">
                <a16:creationId xmlns:a16="http://schemas.microsoft.com/office/drawing/2014/main" id="{C6D3056B-61E7-3C05-92C5-B0D302670A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17824" y="203565"/>
            <a:ext cx="3820353" cy="2448944"/>
          </a:xfrm>
          <a:prstGeom prst="rect">
            <a:avLst/>
          </a:prstGeom>
        </p:spPr>
      </p:pic>
    </p:spTree>
    <p:extLst>
      <p:ext uri="{BB962C8B-B14F-4D97-AF65-F5344CB8AC3E}">
        <p14:creationId xmlns:p14="http://schemas.microsoft.com/office/powerpoint/2010/main" val="313578998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C8264BB-08F6-E3F6-7DA8-E3AA2C4F5CA2}"/>
              </a:ext>
            </a:extLst>
          </p:cNvPr>
          <p:cNvPicPr>
            <a:picLocks noChangeAspect="1"/>
          </p:cNvPicPr>
          <p:nvPr/>
        </p:nvPicPr>
        <p:blipFill>
          <a:blip r:embed="rId2"/>
          <a:stretch>
            <a:fillRect/>
          </a:stretch>
        </p:blipFill>
        <p:spPr>
          <a:xfrm flipH="1">
            <a:off x="8146302" y="0"/>
            <a:ext cx="5387415" cy="10206828"/>
          </a:xfrm>
          <a:prstGeom prst="rect">
            <a:avLst/>
          </a:prstGeom>
        </p:spPr>
      </p:pic>
      <p:sp>
        <p:nvSpPr>
          <p:cNvPr id="14" name="Rectangle 13">
            <a:extLst>
              <a:ext uri="{FF2B5EF4-FFF2-40B4-BE49-F238E27FC236}">
                <a16:creationId xmlns:a16="http://schemas.microsoft.com/office/drawing/2014/main" id="{0A502538-2FBE-9351-6A65-15D59B3E8F0B}"/>
              </a:ext>
            </a:extLst>
          </p:cNvPr>
          <p:cNvSpPr/>
          <p:nvPr/>
        </p:nvSpPr>
        <p:spPr>
          <a:xfrm flipH="1">
            <a:off x="11071966" y="0"/>
            <a:ext cx="5184034" cy="10160000"/>
          </a:xfrm>
          <a:prstGeom prst="rect">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red circle with white text&#10;&#10;Description automatically generated">
            <a:extLst>
              <a:ext uri="{FF2B5EF4-FFF2-40B4-BE49-F238E27FC236}">
                <a16:creationId xmlns:a16="http://schemas.microsoft.com/office/drawing/2014/main" id="{D8010524-2945-FE22-EEDF-E179D80DAE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0000">
            <a:off x="11972328" y="324989"/>
            <a:ext cx="4067780" cy="4067780"/>
          </a:xfrm>
          <a:prstGeom prst="rect">
            <a:avLst/>
          </a:prstGeom>
        </p:spPr>
      </p:pic>
      <p:pic>
        <p:nvPicPr>
          <p:cNvPr id="6" name="Graphic 5">
            <a:extLst>
              <a:ext uri="{FF2B5EF4-FFF2-40B4-BE49-F238E27FC236}">
                <a16:creationId xmlns:a16="http://schemas.microsoft.com/office/drawing/2014/main" id="{B8681430-2830-4FF1-A084-D31AC3BDBF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115861" y="8742193"/>
            <a:ext cx="1400209" cy="1284595"/>
          </a:xfrm>
          <a:prstGeom prst="rect">
            <a:avLst/>
          </a:prstGeom>
        </p:spPr>
      </p:pic>
      <p:sp>
        <p:nvSpPr>
          <p:cNvPr id="7" name="object 26">
            <a:extLst>
              <a:ext uri="{FF2B5EF4-FFF2-40B4-BE49-F238E27FC236}">
                <a16:creationId xmlns:a16="http://schemas.microsoft.com/office/drawing/2014/main" id="{9B2C572C-745C-B800-274E-E84A852A4E85}"/>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object 2">
            <a:extLst>
              <a:ext uri="{FF2B5EF4-FFF2-40B4-BE49-F238E27FC236}">
                <a16:creationId xmlns:a16="http://schemas.microsoft.com/office/drawing/2014/main" id="{07A8430F-25DC-6B91-01C8-7D95362915FA}"/>
              </a:ext>
            </a:extLst>
          </p:cNvPr>
          <p:cNvSpPr txBox="1">
            <a:spLocks/>
          </p:cNvSpPr>
          <p:nvPr/>
        </p:nvSpPr>
        <p:spPr>
          <a:xfrm>
            <a:off x="924441" y="919483"/>
            <a:ext cx="1145985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Recent innovations</a:t>
            </a:r>
            <a:endParaRPr kumimoji="0" lang="en-GB" sz="4500" b="1" i="0" u="none" strike="noStrike" kern="0" cap="none" spc="-150" normalizeH="0" baseline="0" noProof="0" dirty="0">
              <a:ln>
                <a:noFill/>
              </a:ln>
              <a:solidFill>
                <a:srgbClr val="DA202A"/>
              </a:solidFill>
              <a:effectLst/>
              <a:highlight>
                <a:srgbClr val="FFFF00"/>
              </a:highlight>
              <a:uLnTx/>
              <a:uFillTx/>
              <a:latin typeface="Calibri" panose="020F0502020204030204" pitchFamily="34" charset="0"/>
              <a:ea typeface="+mj-ea"/>
              <a:cs typeface="Calibri" panose="020F0502020204030204" pitchFamily="34" charset="0"/>
            </a:endParaRPr>
          </a:p>
        </p:txBody>
      </p:sp>
      <p:sp>
        <p:nvSpPr>
          <p:cNvPr id="11" name="object 3">
            <a:extLst>
              <a:ext uri="{FF2B5EF4-FFF2-40B4-BE49-F238E27FC236}">
                <a16:creationId xmlns:a16="http://schemas.microsoft.com/office/drawing/2014/main" id="{81BAC177-354C-82F7-3A24-A0062027C7F7}"/>
              </a:ext>
            </a:extLst>
          </p:cNvPr>
          <p:cNvSpPr txBox="1"/>
          <p:nvPr/>
        </p:nvSpPr>
        <p:spPr>
          <a:xfrm>
            <a:off x="948101" y="1781161"/>
            <a:ext cx="7716868" cy="4067780"/>
          </a:xfrm>
          <a:prstGeom prst="rect">
            <a:avLst/>
          </a:prstGeom>
        </p:spPr>
        <p:txBody>
          <a:bodyPr vert="horz" wrap="square" lIns="0" tIns="12700" rIns="0" bIns="0" rtlCol="0">
            <a:spAutoFit/>
          </a:bodyPr>
          <a:lstStyle/>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N</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ew</a:t>
            </a: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 drop off locations with Collect+ points and </a:t>
            </a:r>
            <a:r>
              <a:rPr lang="en-GB" sz="2200" kern="1200" dirty="0">
                <a:solidFill>
                  <a:srgbClr val="55575A"/>
                </a:solidFill>
                <a:latin typeface="Calibri" panose="020F0502020204030204" pitchFamily="34" charset="0"/>
                <a:cs typeface="Calibri" panose="020F0502020204030204" pitchFamily="34" charset="0"/>
              </a:rPr>
              <a:t>P</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arcel</a:t>
            </a: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 </a:t>
            </a:r>
            <a:r>
              <a:rPr lang="en-GB" sz="2200" kern="1200" dirty="0">
                <a:solidFill>
                  <a:srgbClr val="55575A"/>
                </a:solidFill>
                <a:latin typeface="Calibri" panose="020F0502020204030204" pitchFamily="34" charset="0"/>
                <a:cs typeface="Calibri" panose="020F0502020204030204" pitchFamily="34" charset="0"/>
              </a:rPr>
              <a:t>L</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ockers</a:t>
            </a:r>
            <a:endPar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Launched International Tracked Heavier up to 30kg</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Increased Royal Mail </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Tracke</a:t>
            </a:r>
            <a:r>
              <a:rPr lang="en-GB" sz="2200" kern="1200" dirty="0">
                <a:solidFill>
                  <a:srgbClr val="55575A"/>
                </a:solidFill>
                <a:latin typeface="Calibri" panose="020F0502020204030204" pitchFamily="34" charset="0"/>
                <a:cs typeface="Calibri" panose="020F0502020204030204" pitchFamily="34" charset="0"/>
              </a:rPr>
              <a:t>d® compensation to £150 (from £100)</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Launched Royal Mail Special Delivery Guaranteed Next Day</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Introduced auto-redelivery</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Launched Stop and Return</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Continued to develop our 7 day a week offering.</a:t>
            </a:r>
            <a:endPar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a:p>
            <a:pPr marL="12065" marR="0" lvl="0" algn="l" defTabSz="914400" rtl="0" eaLnBrk="1" fontAlgn="auto" latinLnBrk="0" hangingPunct="1">
              <a:lnSpc>
                <a:spcPct val="100000"/>
              </a:lnSpc>
              <a:spcBef>
                <a:spcPts val="1500"/>
              </a:spcBef>
              <a:spcAft>
                <a:spcPts val="0"/>
              </a:spcAft>
              <a:buClr>
                <a:srgbClr val="D40918"/>
              </a:buClr>
              <a:buSzTx/>
              <a:tabLst>
                <a:tab pos="229235" algn="l"/>
              </a:tabLst>
              <a:defRPr/>
            </a:pPr>
            <a:endParaRPr kumimoji="0" lang="en-GB" sz="2200" b="0" i="1"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p:txBody>
      </p:sp>
      <p:sp>
        <p:nvSpPr>
          <p:cNvPr id="18" name="object 2">
            <a:extLst>
              <a:ext uri="{FF2B5EF4-FFF2-40B4-BE49-F238E27FC236}">
                <a16:creationId xmlns:a16="http://schemas.microsoft.com/office/drawing/2014/main" id="{BFDC0137-F712-023B-8906-7CBEDE084691}"/>
              </a:ext>
            </a:extLst>
          </p:cNvPr>
          <p:cNvSpPr txBox="1">
            <a:spLocks/>
          </p:cNvSpPr>
          <p:nvPr/>
        </p:nvSpPr>
        <p:spPr>
          <a:xfrm>
            <a:off x="9436141" y="4242979"/>
            <a:ext cx="1145985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In 2025…</a:t>
            </a:r>
            <a:endParaRPr kumimoji="0" lang="en-GB" sz="4500" b="1" i="0" u="none" strike="noStrike" kern="0" cap="none" spc="-150" normalizeH="0" baseline="0" noProof="0" dirty="0">
              <a:ln>
                <a:noFill/>
              </a:ln>
              <a:solidFill>
                <a:srgbClr val="DA202A"/>
              </a:solidFill>
              <a:effectLst/>
              <a:highlight>
                <a:srgbClr val="FFFF00"/>
              </a:highlight>
              <a:uLnTx/>
              <a:uFillTx/>
              <a:latin typeface="Calibri" panose="020F0502020204030204" pitchFamily="34" charset="0"/>
              <a:ea typeface="+mj-ea"/>
              <a:cs typeface="Calibri" panose="020F0502020204030204" pitchFamily="34" charset="0"/>
            </a:endParaRPr>
          </a:p>
        </p:txBody>
      </p:sp>
      <p:sp>
        <p:nvSpPr>
          <p:cNvPr id="19" name="object 3">
            <a:extLst>
              <a:ext uri="{FF2B5EF4-FFF2-40B4-BE49-F238E27FC236}">
                <a16:creationId xmlns:a16="http://schemas.microsoft.com/office/drawing/2014/main" id="{884BD0BB-1B53-0AAF-4A7D-9ED3AE6A14CF}"/>
              </a:ext>
            </a:extLst>
          </p:cNvPr>
          <p:cNvSpPr txBox="1"/>
          <p:nvPr/>
        </p:nvSpPr>
        <p:spPr>
          <a:xfrm>
            <a:off x="9421819" y="5279855"/>
            <a:ext cx="6834182" cy="2767424"/>
          </a:xfrm>
          <a:prstGeom prst="rect">
            <a:avLst/>
          </a:prstGeom>
        </p:spPr>
        <p:txBody>
          <a:bodyPr vert="horz" wrap="square" lIns="0" tIns="12700" rIns="0" bIns="0" rtlCol="0">
            <a:spAutoFit/>
          </a:bodyPr>
          <a:lstStyle/>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Continue </a:t>
            </a: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to roll out even more drop off locations</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Launching options for customers to get items delivered </a:t>
            </a:r>
            <a:br>
              <a:rPr lang="en-GB" sz="2200" kern="1200" dirty="0">
                <a:solidFill>
                  <a:srgbClr val="55575A"/>
                </a:solidFill>
                <a:latin typeface="Calibri" panose="020F0502020204030204" pitchFamily="34" charset="0"/>
                <a:cs typeface="Calibri" panose="020F0502020204030204" pitchFamily="34" charset="0"/>
              </a:rPr>
            </a:br>
            <a:r>
              <a:rPr lang="en-GB" sz="2200" kern="1200" dirty="0">
                <a:solidFill>
                  <a:srgbClr val="55575A"/>
                </a:solidFill>
                <a:latin typeface="Calibri" panose="020F0502020204030204" pitchFamily="34" charset="0"/>
                <a:cs typeface="Calibri" panose="020F0502020204030204" pitchFamily="34" charset="0"/>
              </a:rPr>
              <a:t>to Collect+ points and Parcel Lockers nationwide</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b="0" i="0" u="none" strike="noStrike" dirty="0">
                <a:solidFill>
                  <a:srgbClr val="55575A"/>
                </a:solidFill>
                <a:effectLst/>
              </a:rPr>
              <a:t>We're introducing our International Tracked Priority service to 26 European destinations offering a range of delivery terms so customers won’t face extra charges or delays at the point of delivery.</a:t>
            </a:r>
            <a:endParaRPr kumimoji="0" lang="en-GB" sz="2200" b="0" i="1" u="none" strike="noStrike" kern="1200" cap="none" spc="0" normalizeH="0" baseline="0" noProof="0" dirty="0">
              <a:ln>
                <a:noFill/>
              </a:ln>
              <a:solidFill>
                <a:srgbClr val="55575A"/>
              </a:solidFill>
              <a:effectLst/>
              <a:uLnTx/>
              <a:uFillTx/>
              <a:ea typeface="+mn-ea"/>
              <a:cs typeface="Calibri" panose="020F0502020204030204" pitchFamily="34" charset="0"/>
            </a:endParaRPr>
          </a:p>
        </p:txBody>
      </p:sp>
      <p:pic>
        <p:nvPicPr>
          <p:cNvPr id="27" name="Picture 26" descr="A person and person walking with a stroller&#10;&#10;Description automatically generated">
            <a:extLst>
              <a:ext uri="{FF2B5EF4-FFF2-40B4-BE49-F238E27FC236}">
                <a16:creationId xmlns:a16="http://schemas.microsoft.com/office/drawing/2014/main" id="{8914956B-67B2-3E48-339C-4E8BF4D0D600}"/>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675326" y="6011333"/>
            <a:ext cx="8551194" cy="3412067"/>
          </a:xfrm>
          <a:prstGeom prst="rect">
            <a:avLst/>
          </a:prstGeom>
        </p:spPr>
      </p:pic>
      <p:pic>
        <p:nvPicPr>
          <p:cNvPr id="28" name="Picture 27" descr="A person and person walking with a stroller&#10;&#10;Description automatically generated">
            <a:extLst>
              <a:ext uri="{FF2B5EF4-FFF2-40B4-BE49-F238E27FC236}">
                <a16:creationId xmlns:a16="http://schemas.microsoft.com/office/drawing/2014/main" id="{2CF39FD7-EB8A-4742-23FB-EB78C39A4D9C}"/>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5928020" y="6011333"/>
            <a:ext cx="3101086" cy="3412067"/>
          </a:xfrm>
          <a:prstGeom prst="rect">
            <a:avLst/>
          </a:prstGeom>
        </p:spPr>
      </p:pic>
      <p:pic>
        <p:nvPicPr>
          <p:cNvPr id="29" name="Picture 28" descr="A cartoon of a person holding a box&#10;&#10;Description automatically generated">
            <a:extLst>
              <a:ext uri="{FF2B5EF4-FFF2-40B4-BE49-F238E27FC236}">
                <a16:creationId xmlns:a16="http://schemas.microsoft.com/office/drawing/2014/main" id="{75B0A564-F96D-1420-4642-B4C22036518F}"/>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0146892" y="1712177"/>
            <a:ext cx="1328800" cy="1071813"/>
          </a:xfrm>
          <a:prstGeom prst="rect">
            <a:avLst/>
          </a:prstGeom>
        </p:spPr>
      </p:pic>
      <p:pic>
        <p:nvPicPr>
          <p:cNvPr id="30" name="Picture 29" descr="A cartoon of a person holding a box&#10;&#10;Description automatically generated">
            <a:extLst>
              <a:ext uri="{FF2B5EF4-FFF2-40B4-BE49-F238E27FC236}">
                <a16:creationId xmlns:a16="http://schemas.microsoft.com/office/drawing/2014/main" id="{2512FD46-DDD8-1268-7D1B-E1B48EB056C0}"/>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2862329" y="2970564"/>
            <a:ext cx="1794590" cy="1374913"/>
          </a:xfrm>
          <a:prstGeom prst="rect">
            <a:avLst/>
          </a:prstGeom>
        </p:spPr>
      </p:pic>
    </p:spTree>
    <p:extLst>
      <p:ext uri="{BB962C8B-B14F-4D97-AF65-F5344CB8AC3E}">
        <p14:creationId xmlns:p14="http://schemas.microsoft.com/office/powerpoint/2010/main" val="307733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2E44532-2EBA-8785-ABAE-4BD08CE277EC}"/>
              </a:ext>
            </a:extLst>
          </p:cNvPr>
          <p:cNvSpPr/>
          <p:nvPr/>
        </p:nvSpPr>
        <p:spPr>
          <a:xfrm>
            <a:off x="0"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52A72CED-3658-ED62-1D9D-DD74ADED84D5}"/>
              </a:ext>
            </a:extLst>
          </p:cNvPr>
          <p:cNvSpPr/>
          <p:nvPr/>
        </p:nvSpPr>
        <p:spPr>
          <a:xfrm>
            <a:off x="8006963" y="2759296"/>
            <a:ext cx="7400704" cy="7400704"/>
          </a:xfrm>
          <a:prstGeom prst="ellipse">
            <a:avLst/>
          </a:prstGeom>
          <a:solidFill>
            <a:srgbClr val="E633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bject 26">
            <a:extLst>
              <a:ext uri="{FF2B5EF4-FFF2-40B4-BE49-F238E27FC236}">
                <a16:creationId xmlns:a16="http://schemas.microsoft.com/office/drawing/2014/main" id="{2E327EFA-FA3D-F8B8-AFCB-87F8BDC0FBA3}"/>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1" name="Graphic 10">
            <a:extLst>
              <a:ext uri="{FF2B5EF4-FFF2-40B4-BE49-F238E27FC236}">
                <a16:creationId xmlns:a16="http://schemas.microsoft.com/office/drawing/2014/main" id="{534C5A73-9595-E473-FD14-2AA4EC7DC3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815413" y="8742193"/>
            <a:ext cx="2003968" cy="1284595"/>
          </a:xfrm>
          <a:prstGeom prst="rect">
            <a:avLst/>
          </a:prstGeom>
        </p:spPr>
      </p:pic>
      <p:sp>
        <p:nvSpPr>
          <p:cNvPr id="7" name="object 2">
            <a:extLst>
              <a:ext uri="{FF2B5EF4-FFF2-40B4-BE49-F238E27FC236}">
                <a16:creationId xmlns:a16="http://schemas.microsoft.com/office/drawing/2014/main" id="{7F39C9BB-063D-A6EB-DB18-314A4007F128}"/>
              </a:ext>
            </a:extLst>
          </p:cNvPr>
          <p:cNvSpPr txBox="1">
            <a:spLocks/>
          </p:cNvSpPr>
          <p:nvPr/>
        </p:nvSpPr>
        <p:spPr>
          <a:xfrm>
            <a:off x="1024235" y="879422"/>
            <a:ext cx="14283498" cy="7591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solidFill>
                  <a:srgbClr val="FDDA24"/>
                </a:solidFill>
              </a:rPr>
              <a:t>More drop off points for returns</a:t>
            </a:r>
          </a:p>
        </p:txBody>
      </p:sp>
      <p:sp>
        <p:nvSpPr>
          <p:cNvPr id="8" name="Rectangle 7">
            <a:extLst>
              <a:ext uri="{FF2B5EF4-FFF2-40B4-BE49-F238E27FC236}">
                <a16:creationId xmlns:a16="http://schemas.microsoft.com/office/drawing/2014/main" id="{F5406576-D618-78B9-42DC-366B5BC573BA}"/>
              </a:ext>
            </a:extLst>
          </p:cNvPr>
          <p:cNvSpPr/>
          <p:nvPr/>
        </p:nvSpPr>
        <p:spPr>
          <a:xfrm>
            <a:off x="1005839" y="2074907"/>
            <a:ext cx="14002248" cy="1002839"/>
          </a:xfrm>
          <a:prstGeom prst="rect">
            <a:avLst/>
          </a:prstGeom>
        </p:spPr>
        <p:txBody>
          <a:bodyPr wrap="square">
            <a:spAutoFit/>
          </a:bodyPr>
          <a:lstStyle/>
          <a:p>
            <a:pPr marL="12700" marR="180975">
              <a:lnSpc>
                <a:spcPts val="2620"/>
              </a:lnSpc>
              <a:spcBef>
                <a:spcPts val="60"/>
              </a:spcBef>
              <a:spcAft>
                <a:spcPts val="1800"/>
              </a:spcAft>
            </a:pPr>
            <a:r>
              <a:rPr lang="en-GB" sz="2200" b="1" spc="-10" dirty="0">
                <a:solidFill>
                  <a:srgbClr val="FDDA24"/>
                </a:solidFill>
                <a:latin typeface="Calibri" panose="020F0502020204030204" pitchFamily="34" charset="0"/>
                <a:cs typeface="Calibri" panose="020F0502020204030204" pitchFamily="34" charset="0"/>
              </a:rPr>
              <a:t>We are rolling out our owned locker network and working with third parties to increase the options for our customers </a:t>
            </a:r>
          </a:p>
          <a:p>
            <a:pPr marL="12700" marR="180975">
              <a:lnSpc>
                <a:spcPts val="2620"/>
              </a:lnSpc>
              <a:spcBef>
                <a:spcPts val="60"/>
              </a:spcBef>
              <a:spcAft>
                <a:spcPts val="1800"/>
              </a:spcAft>
            </a:pPr>
            <a:endParaRPr lang="en-GB" sz="2200" spc="-10" dirty="0">
              <a:solidFill>
                <a:schemeClr val="bg1"/>
              </a:solidFill>
              <a:latin typeface="Calibri" panose="020F0502020204030204" pitchFamily="34" charset="0"/>
              <a:cs typeface="Calibri" panose="020F0502020204030204" pitchFamily="34" charset="0"/>
            </a:endParaRPr>
          </a:p>
        </p:txBody>
      </p:sp>
      <p:pic>
        <p:nvPicPr>
          <p:cNvPr id="12" name="Picture 1">
            <a:extLst>
              <a:ext uri="{FF2B5EF4-FFF2-40B4-BE49-F238E27FC236}">
                <a16:creationId xmlns:a16="http://schemas.microsoft.com/office/drawing/2014/main" id="{8212C0C0-B322-3104-22C5-2365B5DBFC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381640" y="3874706"/>
            <a:ext cx="4458670" cy="469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0A7FA836-3254-5B41-82AC-699383FCA4D1}"/>
              </a:ext>
            </a:extLst>
          </p:cNvPr>
          <p:cNvSpPr/>
          <p:nvPr/>
        </p:nvSpPr>
        <p:spPr>
          <a:xfrm>
            <a:off x="866978" y="4959290"/>
            <a:ext cx="7261022" cy="5375831"/>
          </a:xfrm>
          <a:prstGeom prst="rect">
            <a:avLst/>
          </a:prstGeom>
        </p:spPr>
        <p:txBody>
          <a:bodyPr wrap="square">
            <a:spAutoFit/>
          </a:bodyPr>
          <a:lstStyle/>
          <a:p>
            <a:pPr marL="12700" marR="180975">
              <a:lnSpc>
                <a:spcPts val="2620"/>
              </a:lnSpc>
              <a:spcBef>
                <a:spcPts val="60"/>
              </a:spcBef>
              <a:spcAft>
                <a:spcPts val="1800"/>
              </a:spcAft>
            </a:pPr>
            <a:r>
              <a:rPr lang="en-GB" sz="2200" b="1" spc="-10" dirty="0">
                <a:solidFill>
                  <a:srgbClr val="FDDA24"/>
                </a:solidFill>
                <a:latin typeface="Calibri" panose="020F0502020204030204" pitchFamily="34" charset="0"/>
                <a:cs typeface="Calibri" panose="020F0502020204030204" pitchFamily="34" charset="0"/>
              </a:rPr>
              <a:t>Lockers will be placed in a range of high-footfall, high parcel demand locations including at selected:</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Supermarkets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Shopping Centres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Retail parks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Residential developments</a:t>
            </a:r>
          </a:p>
          <a:p>
            <a:pPr marL="12700" marR="180975">
              <a:lnSpc>
                <a:spcPts val="2620"/>
              </a:lnSpc>
              <a:spcBef>
                <a:spcPts val="60"/>
              </a:spcBef>
              <a:spcAft>
                <a:spcPts val="1800"/>
              </a:spcAft>
            </a:pPr>
            <a:endParaRPr lang="en-GB" sz="2200" spc="-10" dirty="0">
              <a:solidFill>
                <a:srgbClr val="FDDA24"/>
              </a:solidFill>
              <a:latin typeface="Calibri" panose="020F0502020204030204" pitchFamily="34" charset="0"/>
              <a:cs typeface="Calibri" panose="020F0502020204030204" pitchFamily="34" charset="0"/>
            </a:endParaRPr>
          </a:p>
          <a:p>
            <a:pPr marL="12700" marR="180975">
              <a:lnSpc>
                <a:spcPts val="2620"/>
              </a:lnSpc>
              <a:spcBef>
                <a:spcPts val="60"/>
              </a:spcBef>
              <a:spcAft>
                <a:spcPts val="1800"/>
              </a:spcAft>
            </a:pPr>
            <a:endParaRPr lang="en-GB" sz="2200" spc="-10" dirty="0">
              <a:solidFill>
                <a:srgbClr val="FDDA24"/>
              </a:solidFill>
              <a:latin typeface="Calibri" panose="020F0502020204030204" pitchFamily="34" charset="0"/>
              <a:cs typeface="Calibri" panose="020F0502020204030204" pitchFamily="34" charset="0"/>
            </a:endParaRPr>
          </a:p>
          <a:p>
            <a:pPr marL="12700" marR="180975">
              <a:lnSpc>
                <a:spcPts val="2620"/>
              </a:lnSpc>
              <a:spcBef>
                <a:spcPts val="60"/>
              </a:spcBef>
              <a:spcAft>
                <a:spcPts val="1800"/>
              </a:spcAft>
            </a:pPr>
            <a:endParaRPr lang="en-GB" sz="2200" spc="-10" dirty="0">
              <a:solidFill>
                <a:schemeClr val="bg1"/>
              </a:solidFill>
              <a:latin typeface="Calibri" panose="020F0502020204030204" pitchFamily="34" charset="0"/>
              <a:cs typeface="Calibri" panose="020F0502020204030204" pitchFamily="34" charset="0"/>
            </a:endParaRPr>
          </a:p>
          <a:p>
            <a:pPr marL="12700" marR="180975">
              <a:lnSpc>
                <a:spcPts val="2620"/>
              </a:lnSpc>
              <a:spcBef>
                <a:spcPts val="60"/>
              </a:spcBef>
              <a:spcAft>
                <a:spcPts val="1800"/>
              </a:spcAft>
            </a:pPr>
            <a:endParaRPr lang="en-GB" sz="2200" spc="-10" dirty="0">
              <a:solidFill>
                <a:schemeClr val="bg1"/>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DB4A44F1-D24B-BC50-1667-725B3E389C24}"/>
              </a:ext>
            </a:extLst>
          </p:cNvPr>
          <p:cNvSpPr txBox="1"/>
          <p:nvPr/>
        </p:nvSpPr>
        <p:spPr>
          <a:xfrm>
            <a:off x="4532705" y="5894991"/>
            <a:ext cx="3017926" cy="1564274"/>
          </a:xfrm>
          <a:prstGeom prst="rect">
            <a:avLst/>
          </a:prstGeom>
          <a:noFill/>
        </p:spPr>
        <p:txBody>
          <a:bodyPr wrap="square">
            <a:spAutoFit/>
          </a:bodyPr>
          <a:lstStyle/>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Large retailers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Convenience stores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Leisure venues</a:t>
            </a:r>
          </a:p>
        </p:txBody>
      </p:sp>
      <p:sp>
        <p:nvSpPr>
          <p:cNvPr id="20" name="TextBox 19">
            <a:extLst>
              <a:ext uri="{FF2B5EF4-FFF2-40B4-BE49-F238E27FC236}">
                <a16:creationId xmlns:a16="http://schemas.microsoft.com/office/drawing/2014/main" id="{95BCF43E-4F96-9E71-B684-5372FFB41609}"/>
              </a:ext>
            </a:extLst>
          </p:cNvPr>
          <p:cNvSpPr txBox="1"/>
          <p:nvPr/>
        </p:nvSpPr>
        <p:spPr>
          <a:xfrm>
            <a:off x="866978" y="2021055"/>
            <a:ext cx="6813279" cy="2646878"/>
          </a:xfrm>
          <a:prstGeom prst="rect">
            <a:avLst/>
          </a:prstGeom>
          <a:noFill/>
        </p:spPr>
        <p:txBody>
          <a:bodyPr wrap="square">
            <a:spAutoFit/>
          </a:bodyPr>
          <a:lstStyle/>
          <a:p>
            <a:endParaRPr lang="en-US" sz="2200" dirty="0"/>
          </a:p>
          <a:p>
            <a:endParaRPr lang="en-US" sz="2200" dirty="0"/>
          </a:p>
          <a:p>
            <a:r>
              <a:rPr lang="en-US" sz="2000" dirty="0">
                <a:solidFill>
                  <a:schemeClr val="bg1"/>
                </a:solidFill>
              </a:rPr>
              <a:t>We have over 20,000 drop off points including:</a:t>
            </a:r>
          </a:p>
          <a:p>
            <a:endParaRPr lang="en-US" sz="2000" dirty="0">
              <a:solidFill>
                <a:schemeClr val="bg1"/>
              </a:solidFill>
            </a:endParaRPr>
          </a:p>
          <a:p>
            <a:r>
              <a:rPr lang="en-US" sz="2000" dirty="0">
                <a:solidFill>
                  <a:schemeClr val="bg1"/>
                </a:solidFill>
              </a:rPr>
              <a:t>1,000+ ‘</a:t>
            </a:r>
            <a:r>
              <a:rPr lang="en-US" sz="2000" dirty="0" err="1">
                <a:solidFill>
                  <a:schemeClr val="bg1"/>
                </a:solidFill>
              </a:rPr>
              <a:t>Quadient</a:t>
            </a:r>
            <a:r>
              <a:rPr lang="en-US" sz="2000" dirty="0">
                <a:solidFill>
                  <a:schemeClr val="bg1"/>
                </a:solidFill>
              </a:rPr>
              <a:t>’ lockers now accept Royal Mail parcels</a:t>
            </a:r>
          </a:p>
          <a:p>
            <a:endParaRPr lang="en-US" sz="2000" dirty="0">
              <a:solidFill>
                <a:schemeClr val="bg1"/>
              </a:solidFill>
            </a:endParaRPr>
          </a:p>
          <a:p>
            <a:r>
              <a:rPr lang="en-US" sz="2000" dirty="0">
                <a:solidFill>
                  <a:schemeClr val="bg1"/>
                </a:solidFill>
              </a:rPr>
              <a:t>5000+ Collect+ stores now accept Royal Mail parcels</a:t>
            </a:r>
          </a:p>
          <a:p>
            <a:endParaRPr lang="en-US" sz="2200" dirty="0"/>
          </a:p>
        </p:txBody>
      </p:sp>
    </p:spTree>
    <p:extLst>
      <p:ext uri="{BB962C8B-B14F-4D97-AF65-F5344CB8AC3E}">
        <p14:creationId xmlns:p14="http://schemas.microsoft.com/office/powerpoint/2010/main" val="2950140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F60192E-2016-3FC2-46C5-D6557A08E03C}"/>
              </a:ext>
            </a:extLst>
          </p:cNvPr>
          <p:cNvSpPr/>
          <p:nvPr/>
        </p:nvSpPr>
        <p:spPr>
          <a:xfrm>
            <a:off x="0" y="0"/>
            <a:ext cx="5184034" cy="10160000"/>
          </a:xfrm>
          <a:prstGeom prst="rect">
            <a:avLst/>
          </a:prstGeom>
          <a:solidFill>
            <a:srgbClr val="D51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46C9C89B-55B5-2481-4B66-68D4A7095DBA}"/>
              </a:ext>
            </a:extLst>
          </p:cNvPr>
          <p:cNvPicPr>
            <a:picLocks noChangeAspect="1"/>
          </p:cNvPicPr>
          <p:nvPr/>
        </p:nvPicPr>
        <p:blipFill>
          <a:blip r:embed="rId2"/>
          <a:stretch>
            <a:fillRect/>
          </a:stretch>
        </p:blipFill>
        <p:spPr>
          <a:xfrm>
            <a:off x="4800871" y="0"/>
            <a:ext cx="5362698" cy="10160000"/>
          </a:xfrm>
          <a:prstGeom prst="rect">
            <a:avLst/>
          </a:prstGeom>
        </p:spPr>
      </p:pic>
      <p:sp>
        <p:nvSpPr>
          <p:cNvPr id="11" name="object 3">
            <a:extLst>
              <a:ext uri="{FF2B5EF4-FFF2-40B4-BE49-F238E27FC236}">
                <a16:creationId xmlns:a16="http://schemas.microsoft.com/office/drawing/2014/main" id="{5B9822BF-B551-D113-8B7C-27BDF8F1BA34}"/>
              </a:ext>
            </a:extLst>
          </p:cNvPr>
          <p:cNvSpPr txBox="1">
            <a:spLocks/>
          </p:cNvSpPr>
          <p:nvPr/>
        </p:nvSpPr>
        <p:spPr>
          <a:xfrm>
            <a:off x="924441" y="862668"/>
            <a:ext cx="14224000" cy="14508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4500" spc="-150" dirty="0">
                <a:solidFill>
                  <a:srgbClr val="FDDA24"/>
                </a:solidFill>
              </a:rPr>
              <a:t>Next steps for</a:t>
            </a:r>
            <a:br>
              <a:rPr lang="en-GB" sz="4500" spc="-150" dirty="0">
                <a:solidFill>
                  <a:srgbClr val="FDDA24"/>
                </a:solidFill>
              </a:rPr>
            </a:br>
            <a:r>
              <a:rPr lang="en-GB" sz="4500" spc="-150" dirty="0">
                <a:solidFill>
                  <a:srgbClr val="FDDA24"/>
                </a:solidFill>
              </a:rPr>
              <a:t>&lt;insert customer name&gt;:</a:t>
            </a:r>
          </a:p>
        </p:txBody>
      </p:sp>
      <p:sp>
        <p:nvSpPr>
          <p:cNvPr id="8" name="object 3">
            <a:extLst>
              <a:ext uri="{FF2B5EF4-FFF2-40B4-BE49-F238E27FC236}">
                <a16:creationId xmlns:a16="http://schemas.microsoft.com/office/drawing/2014/main" id="{38E8701A-1A7D-2847-76EF-4E505484FEDC}"/>
              </a:ext>
            </a:extLst>
          </p:cNvPr>
          <p:cNvSpPr txBox="1"/>
          <p:nvPr/>
        </p:nvSpPr>
        <p:spPr>
          <a:xfrm>
            <a:off x="924441" y="2618388"/>
            <a:ext cx="8420100" cy="5814412"/>
          </a:xfrm>
          <a:prstGeom prst="rect">
            <a:avLst/>
          </a:prstGeom>
        </p:spPr>
        <p:txBody>
          <a:bodyPr vert="horz" wrap="square" lIns="0" tIns="12700" rIns="0" bIns="0" rtlCol="0">
            <a:spAutoFit/>
          </a:bodyPr>
          <a:lstStyle/>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p:txBody>
      </p:sp>
      <p:pic>
        <p:nvPicPr>
          <p:cNvPr id="4" name="Graphic 3">
            <a:extLst>
              <a:ext uri="{FF2B5EF4-FFF2-40B4-BE49-F238E27FC236}">
                <a16:creationId xmlns:a16="http://schemas.microsoft.com/office/drawing/2014/main" id="{855E7D36-093F-526B-3631-45F3C98683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15861" y="8742193"/>
            <a:ext cx="1400209" cy="1284595"/>
          </a:xfrm>
          <a:prstGeom prst="rect">
            <a:avLst/>
          </a:prstGeom>
        </p:spPr>
      </p:pic>
      <p:sp>
        <p:nvSpPr>
          <p:cNvPr id="5" name="object 26">
            <a:extLst>
              <a:ext uri="{FF2B5EF4-FFF2-40B4-BE49-F238E27FC236}">
                <a16:creationId xmlns:a16="http://schemas.microsoft.com/office/drawing/2014/main" id="{0AEEC203-931D-B378-B4FB-A4AF73C3F413}"/>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7" name="Picture 16" descr="A person in a red shirt and black pants running with a briefcase&#10;&#10;Description automatically generated">
            <a:extLst>
              <a:ext uri="{FF2B5EF4-FFF2-40B4-BE49-F238E27FC236}">
                <a16:creationId xmlns:a16="http://schemas.microsoft.com/office/drawing/2014/main" id="{843BDAE0-6714-2EA9-E9F3-E754ACD5EA7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857067" y="736601"/>
            <a:ext cx="10937358" cy="7825510"/>
          </a:xfrm>
          <a:prstGeom prst="rect">
            <a:avLst/>
          </a:prstGeom>
        </p:spPr>
      </p:pic>
      <p:sp>
        <p:nvSpPr>
          <p:cNvPr id="22" name="object 26">
            <a:extLst>
              <a:ext uri="{FF2B5EF4-FFF2-40B4-BE49-F238E27FC236}">
                <a16:creationId xmlns:a16="http://schemas.microsoft.com/office/drawing/2014/main" id="{65D8B1E3-8AD3-DA89-7729-9C0EAA32E1DC}"/>
              </a:ext>
            </a:extLst>
          </p:cNvPr>
          <p:cNvSpPr/>
          <p:nvPr/>
        </p:nvSpPr>
        <p:spPr>
          <a:xfrm flipV="1">
            <a:off x="1076841" y="9336119"/>
            <a:ext cx="8408535" cy="45719"/>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6248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3D826136-47AD-CE19-583C-A12767B64B5A}"/>
              </a:ext>
            </a:extLst>
          </p:cNvPr>
          <p:cNvSpPr/>
          <p:nvPr/>
        </p:nvSpPr>
        <p:spPr>
          <a:xfrm>
            <a:off x="0" y="0"/>
            <a:ext cx="16256000" cy="10160000"/>
          </a:xfrm>
          <a:prstGeom prst="rect">
            <a:avLst/>
          </a:prstGeom>
          <a:solidFill>
            <a:srgbClr val="D40918"/>
          </a:solidFill>
          <a:ln w="12700">
            <a:miter lim="400000"/>
          </a:ln>
        </p:spPr>
        <p:txBody>
          <a:bodyPr lIns="45719" rIns="45719"/>
          <a:lstStyle/>
          <a:p>
            <a:endParaRPr dirty="0"/>
          </a:p>
        </p:txBody>
      </p:sp>
      <p:pic>
        <p:nvPicPr>
          <p:cNvPr id="6" name="Picture 5" descr="A group of people in red shirts&#10;&#10;Description automatically generated">
            <a:extLst>
              <a:ext uri="{FF2B5EF4-FFF2-40B4-BE49-F238E27FC236}">
                <a16:creationId xmlns:a16="http://schemas.microsoft.com/office/drawing/2014/main" id="{0DCF5686-77E1-5156-0F65-FB6A05874D7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626014" y="6078309"/>
            <a:ext cx="14663605" cy="4081691"/>
          </a:xfrm>
          <a:prstGeom prst="rect">
            <a:avLst/>
          </a:prstGeom>
        </p:spPr>
      </p:pic>
      <p:sp>
        <p:nvSpPr>
          <p:cNvPr id="3" name="Rectangle 2">
            <a:extLst>
              <a:ext uri="{FF2B5EF4-FFF2-40B4-BE49-F238E27FC236}">
                <a16:creationId xmlns:a16="http://schemas.microsoft.com/office/drawing/2014/main" id="{A0DFD727-1F0C-5285-1B39-02ECFE5FFE91}"/>
              </a:ext>
            </a:extLst>
          </p:cNvPr>
          <p:cNvSpPr/>
          <p:nvPr/>
        </p:nvSpPr>
        <p:spPr>
          <a:xfrm>
            <a:off x="6377361" y="9425840"/>
            <a:ext cx="3501280" cy="276999"/>
          </a:xfrm>
          <a:prstGeom prst="rect">
            <a:avLst/>
          </a:prstGeom>
        </p:spPr>
        <p:txBody>
          <a:bodyPr wrap="none">
            <a:spAutoFit/>
          </a:bodyPr>
          <a:lstStyle/>
          <a:p>
            <a:pPr algn="ctr"/>
            <a:r>
              <a:rPr lang="en-GB" sz="1200" dirty="0">
                <a:solidFill>
                  <a:schemeClr val="bg1"/>
                </a:solidFill>
                <a:effectLst/>
                <a:latin typeface="Helvetica" pitchFamily="2" charset="0"/>
              </a:rPr>
              <a:t>©</a:t>
            </a:r>
            <a:r>
              <a:rPr lang="en-GB" sz="1200" dirty="0">
                <a:solidFill>
                  <a:schemeClr val="bg1"/>
                </a:solidFill>
                <a:effectLst/>
                <a:latin typeface="Calibri" panose="020F0502020204030204" pitchFamily="34" charset="0"/>
                <a:cs typeface="Calibri" panose="020F0502020204030204" pitchFamily="34" charset="0"/>
              </a:rPr>
              <a:t> Roy</a:t>
            </a:r>
            <a:r>
              <a:rPr lang="en-GB" sz="1200" dirty="0">
                <a:solidFill>
                  <a:schemeClr val="bg1"/>
                </a:solidFill>
                <a:latin typeface="Calibri" panose="020F0502020204030204" pitchFamily="34" charset="0"/>
                <a:cs typeface="Calibri" panose="020F0502020204030204" pitchFamily="34" charset="0"/>
              </a:rPr>
              <a:t>al Mail Group Limited 2025 All Rights reserved.</a:t>
            </a:r>
            <a:endParaRPr lang="en-GB" sz="1200" dirty="0">
              <a:solidFill>
                <a:schemeClr val="bg1"/>
              </a:solidFill>
              <a:effectLst/>
              <a:latin typeface="Helvetica" pitchFamily="2" charset="0"/>
            </a:endParaRPr>
          </a:p>
        </p:txBody>
      </p:sp>
      <p:sp>
        <p:nvSpPr>
          <p:cNvPr id="19" name="object 3">
            <a:extLst>
              <a:ext uri="{FF2B5EF4-FFF2-40B4-BE49-F238E27FC236}">
                <a16:creationId xmlns:a16="http://schemas.microsoft.com/office/drawing/2014/main" id="{563FE929-5BA3-4349-86B4-0CA0EB58BE5D}"/>
              </a:ext>
            </a:extLst>
          </p:cNvPr>
          <p:cNvSpPr txBox="1">
            <a:spLocks/>
          </p:cNvSpPr>
          <p:nvPr/>
        </p:nvSpPr>
        <p:spPr>
          <a:xfrm>
            <a:off x="4934661" y="3126870"/>
            <a:ext cx="6507482" cy="109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6600" dirty="0">
                <a:solidFill>
                  <a:srgbClr val="FDDA24"/>
                </a:solidFill>
                <a:latin typeface="RM First Class Inline" pitchFamily="82" charset="0"/>
                <a:cs typeface="Calibri" panose="020F0502020204030204" pitchFamily="34" charset="0"/>
              </a:rPr>
              <a:t>Thank you</a:t>
            </a:r>
          </a:p>
        </p:txBody>
      </p:sp>
      <p:sp>
        <p:nvSpPr>
          <p:cNvPr id="2" name="object 2"/>
          <p:cNvSpPr txBox="1"/>
          <p:nvPr/>
        </p:nvSpPr>
        <p:spPr>
          <a:xfrm>
            <a:off x="1869423" y="4449796"/>
            <a:ext cx="12637957" cy="1083566"/>
          </a:xfrm>
          <a:prstGeom prst="rect">
            <a:avLst/>
          </a:prstGeom>
        </p:spPr>
        <p:txBody>
          <a:bodyPr vert="horz" wrap="square" lIns="0" tIns="12700" rIns="0" bIns="0" rtlCol="0">
            <a:spAutoFit/>
          </a:bodyPr>
          <a:lstStyle/>
          <a:p>
            <a:pPr marL="12700" marR="5080" algn="ctr">
              <a:lnSpc>
                <a:spcPct val="106700"/>
              </a:lnSpc>
              <a:spcBef>
                <a:spcPts val="100"/>
              </a:spcBef>
            </a:pPr>
            <a:r>
              <a:rPr lang="en-GB" sz="2200" spc="5" dirty="0">
                <a:solidFill>
                  <a:schemeClr val="bg1"/>
                </a:solidFill>
                <a:latin typeface="Calibri" panose="020F0502020204030204" pitchFamily="34" charset="0"/>
                <a:cs typeface="Calibri" panose="020F0502020204030204" pitchFamily="34" charset="0"/>
              </a:rPr>
              <a:t>As a valued customer, on behalf of myself and Royal Mail, I’d like to thank you </a:t>
            </a:r>
            <a:br>
              <a:rPr lang="en-GB" sz="2200" spc="5" dirty="0">
                <a:solidFill>
                  <a:schemeClr val="bg1"/>
                </a:solidFill>
                <a:latin typeface="Calibri" panose="020F0502020204030204" pitchFamily="34" charset="0"/>
                <a:cs typeface="Calibri" panose="020F0502020204030204" pitchFamily="34" charset="0"/>
              </a:rPr>
            </a:br>
            <a:r>
              <a:rPr lang="en-GB" sz="2200" spc="5" dirty="0">
                <a:solidFill>
                  <a:schemeClr val="bg1"/>
                </a:solidFill>
                <a:latin typeface="Calibri" panose="020F0502020204030204" pitchFamily="34" charset="0"/>
                <a:cs typeface="Calibri" panose="020F0502020204030204" pitchFamily="34" charset="0"/>
              </a:rPr>
              <a:t>for your business in 2024! I look forward to continuing to support </a:t>
            </a:r>
            <a:br>
              <a:rPr lang="en-GB" sz="2200" spc="5" dirty="0">
                <a:solidFill>
                  <a:schemeClr val="bg1"/>
                </a:solidFill>
                <a:latin typeface="Calibri" panose="020F0502020204030204" pitchFamily="34" charset="0"/>
                <a:cs typeface="Calibri" panose="020F0502020204030204" pitchFamily="34" charset="0"/>
              </a:rPr>
            </a:br>
            <a:r>
              <a:rPr lang="en-GB" sz="2200" spc="5" dirty="0">
                <a:solidFill>
                  <a:schemeClr val="bg1"/>
                </a:solidFill>
                <a:latin typeface="Calibri" panose="020F0502020204030204" pitchFamily="34" charset="0"/>
                <a:cs typeface="Calibri" panose="020F0502020204030204" pitchFamily="34" charset="0"/>
              </a:rPr>
              <a:t>your business and working with you to help make 2025 a great success.</a:t>
            </a:r>
          </a:p>
        </p:txBody>
      </p:sp>
      <p:pic>
        <p:nvPicPr>
          <p:cNvPr id="18" name="Graphic 17">
            <a:extLst>
              <a:ext uri="{FF2B5EF4-FFF2-40B4-BE49-F238E27FC236}">
                <a16:creationId xmlns:a16="http://schemas.microsoft.com/office/drawing/2014/main" id="{EA8D3C17-E647-4A5C-86A5-A80B8488DD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8523" y="544866"/>
            <a:ext cx="4453197" cy="285461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7BD43-347F-BB83-563F-0C7B8E90D94C}"/>
            </a:ext>
          </a:extLst>
        </p:cNvPr>
        <p:cNvGrpSpPr/>
        <p:nvPr/>
      </p:nvGrpSpPr>
      <p:grpSpPr>
        <a:xfrm>
          <a:off x="0" y="0"/>
          <a:ext cx="0" cy="0"/>
          <a:chOff x="0" y="0"/>
          <a:chExt cx="0" cy="0"/>
        </a:xfrm>
      </p:grpSpPr>
      <p:pic>
        <p:nvPicPr>
          <p:cNvPr id="39" name="Picture 38">
            <a:extLst>
              <a:ext uri="{FF2B5EF4-FFF2-40B4-BE49-F238E27FC236}">
                <a16:creationId xmlns:a16="http://schemas.microsoft.com/office/drawing/2014/main" id="{D7CEA590-A83E-36DE-767F-B1F376C97256}"/>
              </a:ext>
            </a:extLst>
          </p:cNvPr>
          <p:cNvPicPr>
            <a:picLocks noChangeAspect="1"/>
          </p:cNvPicPr>
          <p:nvPr/>
        </p:nvPicPr>
        <p:blipFill>
          <a:blip r:embed="rId3"/>
          <a:stretch>
            <a:fillRect/>
          </a:stretch>
        </p:blipFill>
        <p:spPr>
          <a:xfrm flipH="1">
            <a:off x="7567951" y="0"/>
            <a:ext cx="5387414" cy="10206826"/>
          </a:xfrm>
          <a:prstGeom prst="rect">
            <a:avLst/>
          </a:prstGeom>
        </p:spPr>
      </p:pic>
      <p:sp>
        <p:nvSpPr>
          <p:cNvPr id="40" name="Rectangle 39">
            <a:extLst>
              <a:ext uri="{FF2B5EF4-FFF2-40B4-BE49-F238E27FC236}">
                <a16:creationId xmlns:a16="http://schemas.microsoft.com/office/drawing/2014/main" id="{E7580CBB-20B9-541C-D3C2-1F1B5B6C4C4F}"/>
              </a:ext>
            </a:extLst>
          </p:cNvPr>
          <p:cNvSpPr/>
          <p:nvPr/>
        </p:nvSpPr>
        <p:spPr>
          <a:xfrm flipH="1">
            <a:off x="12769426" y="0"/>
            <a:ext cx="3486574"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bject 3">
            <a:extLst>
              <a:ext uri="{FF2B5EF4-FFF2-40B4-BE49-F238E27FC236}">
                <a16:creationId xmlns:a16="http://schemas.microsoft.com/office/drawing/2014/main" id="{3A886A3B-C77A-34DE-CFEF-DC82F1C74A37}"/>
              </a:ext>
            </a:extLst>
          </p:cNvPr>
          <p:cNvSpPr txBox="1"/>
          <p:nvPr/>
        </p:nvSpPr>
        <p:spPr>
          <a:xfrm>
            <a:off x="1024235" y="3479761"/>
            <a:ext cx="6794845" cy="4775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rPr>
              <a:t>Royal Mail Tracked 24® and Royal Mail Tracked 48®</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Keep close tabs on deliveries. Royal Mail Tracked 24® aims to deliver the </a:t>
            </a:r>
            <a:br>
              <a:rPr lang="en-GB" sz="1600" dirty="0">
                <a:solidFill>
                  <a:srgbClr val="55575A"/>
                </a:solidFill>
              </a:rPr>
            </a:br>
            <a:r>
              <a:rPr lang="en-GB" sz="1600" dirty="0">
                <a:solidFill>
                  <a:srgbClr val="55575A"/>
                </a:solidFill>
              </a:rPr>
              <a:t>next working day and Royal Mail Tracked 48® aims to deliver in two days. </a:t>
            </a:r>
            <a:br>
              <a:rPr lang="en-GB" sz="1600" dirty="0">
                <a:solidFill>
                  <a:srgbClr val="55575A"/>
                </a:solidFill>
              </a:rPr>
            </a:br>
            <a:r>
              <a:rPr lang="en-GB" sz="1600" dirty="0">
                <a:solidFill>
                  <a:srgbClr val="55575A"/>
                </a:solidFill>
              </a:rPr>
              <a:t>You’ll get full online tracking for you and your customers, so you’re always </a:t>
            </a:r>
            <a:br>
              <a:rPr lang="en-GB" sz="1600" dirty="0">
                <a:solidFill>
                  <a:srgbClr val="55575A"/>
                </a:solidFill>
              </a:rPr>
            </a:br>
            <a:r>
              <a:rPr lang="en-GB" sz="1600" dirty="0">
                <a:solidFill>
                  <a:srgbClr val="55575A"/>
                </a:solidFill>
              </a:rPr>
              <a:t>in the loop, plus a photo on delivery for added reassurance. Optional </a:t>
            </a:r>
            <a:br>
              <a:rPr lang="en-GB" sz="1600" dirty="0">
                <a:solidFill>
                  <a:srgbClr val="55575A"/>
                </a:solidFill>
              </a:rPr>
            </a:br>
            <a:r>
              <a:rPr lang="en-GB" sz="1600" dirty="0">
                <a:solidFill>
                  <a:srgbClr val="55575A"/>
                </a:solidFill>
              </a:rPr>
              <a:t>signature on delivery, and text or email notifications are also available </a:t>
            </a:r>
            <a:br>
              <a:rPr lang="en-GB" sz="1600" dirty="0">
                <a:solidFill>
                  <a:srgbClr val="55575A"/>
                </a:solidFill>
              </a:rPr>
            </a:br>
            <a:r>
              <a:rPr lang="en-GB" sz="1600" dirty="0">
                <a:solidFill>
                  <a:srgbClr val="55575A"/>
                </a:solidFill>
              </a:rPr>
              <a:t>including estimated delivery windows from 2 hours.</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royalmail.com/tracked</a:t>
            </a:r>
          </a:p>
          <a:p>
            <a:pPr marL="12066">
              <a:spcAft>
                <a:spcPts val="1200"/>
              </a:spcAft>
              <a:buClr>
                <a:srgbClr val="D40918"/>
              </a:buClr>
              <a:buSzPct val="100000"/>
              <a:tabLst>
                <a:tab pos="228600" algn="l"/>
              </a:tabLst>
              <a:defRPr sz="2200">
                <a:solidFill>
                  <a:srgbClr val="55575A"/>
                </a:solidFill>
              </a:defRPr>
            </a:pPr>
            <a:endParaRPr lang="en-GB" sz="1600" b="1" dirty="0">
              <a:solidFill>
                <a:srgbClr val="55575A"/>
              </a:solidFill>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rPr>
              <a:t>Royal Mail 24® and Royal Mail 48®</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Looking for a great value parcel delivery service?  </a:t>
            </a:r>
            <a:br>
              <a:rPr lang="en-GB" sz="1600" dirty="0">
                <a:solidFill>
                  <a:srgbClr val="55575A"/>
                </a:solidFill>
              </a:rPr>
            </a:br>
            <a:r>
              <a:rPr lang="en-GB" sz="1600" dirty="0">
                <a:solidFill>
                  <a:srgbClr val="55575A"/>
                </a:solidFill>
              </a:rPr>
              <a:t>Look no further than Royal Mail 24® and Royal Mail 48®. </a:t>
            </a:r>
            <a:br>
              <a:rPr lang="en-GB" sz="1600" dirty="0">
                <a:solidFill>
                  <a:srgbClr val="55575A"/>
                </a:solidFill>
              </a:rPr>
            </a:br>
            <a:r>
              <a:rPr lang="en-GB" sz="1600" dirty="0">
                <a:solidFill>
                  <a:srgbClr val="55575A"/>
                </a:solidFill>
              </a:rPr>
              <a:t>They offer reliable, efficient and cost-effective delivery</a:t>
            </a:r>
            <a:br>
              <a:rPr lang="en-GB" sz="1600" dirty="0">
                <a:solidFill>
                  <a:srgbClr val="55575A"/>
                </a:solidFill>
              </a:rPr>
            </a:br>
            <a:r>
              <a:rPr lang="en-GB" sz="1600" dirty="0">
                <a:solidFill>
                  <a:srgbClr val="55575A"/>
                </a:solidFill>
              </a:rPr>
              <a:t> to meet the needs of your customers and keep </a:t>
            </a:r>
            <a:br>
              <a:rPr lang="en-GB" sz="1600" dirty="0">
                <a:solidFill>
                  <a:srgbClr val="55575A"/>
                </a:solidFill>
              </a:rPr>
            </a:br>
            <a:r>
              <a:rPr lang="en-GB" sz="1600" dirty="0">
                <a:solidFill>
                  <a:srgbClr val="55575A"/>
                </a:solidFill>
              </a:rPr>
              <a:t>them coming back. For added reassurance online </a:t>
            </a:r>
            <a:br>
              <a:rPr lang="en-GB" sz="1600" dirty="0">
                <a:solidFill>
                  <a:srgbClr val="55575A"/>
                </a:solidFill>
              </a:rPr>
            </a:br>
            <a:r>
              <a:rPr lang="en-GB" sz="1600" dirty="0">
                <a:solidFill>
                  <a:srgbClr val="55575A"/>
                </a:solidFill>
              </a:rPr>
              <a:t>delivery confirmation is included as standard.</a:t>
            </a:r>
            <a:r>
              <a:rPr lang="en-GB" sz="1600" baseline="30000" dirty="0">
                <a:solidFill>
                  <a:srgbClr val="55575A"/>
                </a:solidFill>
              </a:rPr>
              <a:t>*</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royalmail.com/24</a:t>
            </a:r>
            <a:endParaRPr lang="en-GB" sz="1600" b="1" dirty="0">
              <a:solidFill>
                <a:srgbClr val="55575A"/>
              </a:solidFill>
              <a:latin typeface="Calibri" panose="020F050202020403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536C2390-964A-3D1D-537C-5431DFBE8DE2}"/>
              </a:ext>
            </a:extLst>
          </p:cNvPr>
          <p:cNvSpPr/>
          <p:nvPr/>
        </p:nvSpPr>
        <p:spPr>
          <a:xfrm>
            <a:off x="911187" y="9463237"/>
            <a:ext cx="13475374" cy="400110"/>
          </a:xfrm>
          <a:prstGeom prst="rect">
            <a:avLst/>
          </a:prstGeom>
        </p:spPr>
        <p:txBody>
          <a:bodyPr wrap="square">
            <a:spAutoFit/>
          </a:bodyPr>
          <a:lstStyle/>
          <a:p>
            <a:r>
              <a:rPr lang="en-GB" sz="1000" dirty="0">
                <a:solidFill>
                  <a:srgbClr val="55575A"/>
                </a:solidFill>
              </a:rPr>
              <a:t>*Online delivery confirmation is not available for items being sent to the Channel Islands or the Isle of Man. </a:t>
            </a:r>
          </a:p>
          <a:p>
            <a:r>
              <a:rPr lang="en-GB" sz="1000" dirty="0">
                <a:solidFill>
                  <a:srgbClr val="55575A"/>
                </a:solidFill>
              </a:rPr>
              <a:t>**Exceptions apply. We deliver throughout the UK but there are restrictions to delivery guarantees in some areas. Please see Appendix A: Delivery Speeds at royalmail.com/parcels-user-guide for full details.</a:t>
            </a:r>
          </a:p>
        </p:txBody>
      </p:sp>
      <p:sp>
        <p:nvSpPr>
          <p:cNvPr id="2" name="object 26">
            <a:extLst>
              <a:ext uri="{FF2B5EF4-FFF2-40B4-BE49-F238E27FC236}">
                <a16:creationId xmlns:a16="http://schemas.microsoft.com/office/drawing/2014/main" id="{1F201E1F-7499-3A0F-FFF4-933E5141885F}"/>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object 3">
            <a:extLst>
              <a:ext uri="{FF2B5EF4-FFF2-40B4-BE49-F238E27FC236}">
                <a16:creationId xmlns:a16="http://schemas.microsoft.com/office/drawing/2014/main" id="{87939496-5A7E-870C-3921-643844039613}"/>
              </a:ext>
            </a:extLst>
          </p:cNvPr>
          <p:cNvSpPr txBox="1"/>
          <p:nvPr/>
        </p:nvSpPr>
        <p:spPr>
          <a:xfrm>
            <a:off x="9073895" y="3462828"/>
            <a:ext cx="6442175" cy="5021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Royal Mail Special Delivery Guaranteed®</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When it’s simply got to be there, Royal Mail Special Delivery Guaranteed® offers timed delivery by 9am, by 1pm next day or by the end of the next working day** with tracking, a photo and a signature on delivery all included. We even offer delivery on a Sunday for the same price as any other day of the week. Customers will receive an email/SMS notification the day before and on the morning of delivery to confirm what time their item is guaranteed to arrive by. </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a:t>
            </a:r>
            <a:r>
              <a:rPr lang="en-GB" sz="1600" b="1" dirty="0" err="1">
                <a:solidFill>
                  <a:srgbClr val="55575A"/>
                </a:solidFill>
                <a:latin typeface="Calibri" panose="020F0502020204030204" pitchFamily="34" charset="0"/>
                <a:cs typeface="Calibri" panose="020F0502020204030204" pitchFamily="34" charset="0"/>
              </a:rPr>
              <a:t>specialdelivery</a:t>
            </a:r>
            <a:r>
              <a:rPr lang="en-GB" sz="1600" b="1" dirty="0">
                <a:solidFill>
                  <a:srgbClr val="55575A"/>
                </a:solidFill>
                <a:latin typeface="Calibri" panose="020F0502020204030204" pitchFamily="34" charset="0"/>
                <a:cs typeface="Calibri" panose="020F0502020204030204" pitchFamily="34" charset="0"/>
              </a:rPr>
              <a:t>-guaranteed </a:t>
            </a:r>
          </a:p>
          <a:p>
            <a:pPr marL="12066">
              <a:spcAft>
                <a:spcPts val="1200"/>
              </a:spcAft>
              <a:buClr>
                <a:srgbClr val="D40918"/>
              </a:buClr>
              <a:buSzPct val="100000"/>
              <a:tabLst>
                <a:tab pos="228600" algn="l"/>
              </a:tabLst>
              <a:defRPr sz="2200">
                <a:solidFill>
                  <a:srgbClr val="55575A"/>
                </a:solidFill>
              </a:defRPr>
            </a:pPr>
            <a:endParaRPr lang="en-GB" sz="1600" b="1" dirty="0">
              <a:solidFill>
                <a:srgbClr val="DA202A"/>
              </a:solidFill>
              <a:latin typeface="Calibri" panose="020F0502020204030204" pitchFamily="34" charset="0"/>
              <a:cs typeface="Calibri" panose="020F0502020204030204" pitchFamily="34" charset="0"/>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Royal Mail International Business Parcels </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With the help of our local in-country postal partners and couriers we deliver to over 230 countries and territories worldwide. Offer your international customers choice: Tracked with convenient notifications in their own language; Signed for peace of mind; </a:t>
            </a:r>
            <a:br>
              <a:rPr lang="en-GB" sz="1600" dirty="0">
                <a:solidFill>
                  <a:srgbClr val="55575A"/>
                </a:solidFill>
                <a:latin typeface="Calibri" panose="020F0502020204030204" pitchFamily="34" charset="0"/>
                <a:cs typeface="Calibri" panose="020F0502020204030204" pitchFamily="34" charset="0"/>
              </a:rPr>
            </a:br>
            <a:r>
              <a:rPr lang="en-GB" sz="1600" dirty="0">
                <a:solidFill>
                  <a:srgbClr val="55575A"/>
                </a:solidFill>
                <a:latin typeface="Calibri" panose="020F0502020204030204" pitchFamily="34" charset="0"/>
                <a:cs typeface="Calibri" panose="020F0502020204030204" pitchFamily="34" charset="0"/>
              </a:rPr>
              <a:t>or cost-effective Standard delivery. Plus, Returns are available from 28 countries. </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a:t>
            </a:r>
            <a:r>
              <a:rPr lang="en-GB" sz="1600" b="1" dirty="0" err="1">
                <a:solidFill>
                  <a:srgbClr val="55575A"/>
                </a:solidFill>
                <a:latin typeface="Calibri" panose="020F0502020204030204" pitchFamily="34" charset="0"/>
                <a:cs typeface="Calibri" panose="020F0502020204030204" pitchFamily="34" charset="0"/>
              </a:rPr>
              <a:t>internationalparcels</a:t>
            </a:r>
            <a:endParaRPr lang="en-GB" sz="1600" b="1" dirty="0">
              <a:solidFill>
                <a:srgbClr val="55575A"/>
              </a:solidFill>
              <a:latin typeface="Calibri" panose="020F0502020204030204" pitchFamily="34" charset="0"/>
              <a:cs typeface="Calibri" panose="020F0502020204030204" pitchFamily="34" charset="0"/>
            </a:endParaRPr>
          </a:p>
        </p:txBody>
      </p:sp>
      <p:sp>
        <p:nvSpPr>
          <p:cNvPr id="32" name="object 2">
            <a:extLst>
              <a:ext uri="{FF2B5EF4-FFF2-40B4-BE49-F238E27FC236}">
                <a16:creationId xmlns:a16="http://schemas.microsoft.com/office/drawing/2014/main" id="{4C9776DB-D2EB-212C-EE33-0986DDAA39A7}"/>
              </a:ext>
            </a:extLst>
          </p:cNvPr>
          <p:cNvSpPr txBox="1">
            <a:spLocks/>
          </p:cNvSpPr>
          <p:nvPr/>
        </p:nvSpPr>
        <p:spPr>
          <a:xfrm>
            <a:off x="1024235" y="879422"/>
            <a:ext cx="14283498" cy="1850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t>Looking to 2025 - more ways </a:t>
            </a:r>
            <a:br>
              <a:rPr lang="en-GB" sz="4500" spc="-150" dirty="0"/>
            </a:br>
            <a:r>
              <a:rPr lang="en-GB" sz="4500" spc="-150" dirty="0"/>
              <a:t>we can deliver for your business</a:t>
            </a:r>
          </a:p>
        </p:txBody>
      </p:sp>
      <p:sp>
        <p:nvSpPr>
          <p:cNvPr id="34" name="Rectangle 33">
            <a:extLst>
              <a:ext uri="{FF2B5EF4-FFF2-40B4-BE49-F238E27FC236}">
                <a16:creationId xmlns:a16="http://schemas.microsoft.com/office/drawing/2014/main" id="{46524EF0-B74A-6795-5343-1F2D52EE63D2}"/>
              </a:ext>
            </a:extLst>
          </p:cNvPr>
          <p:cNvSpPr/>
          <p:nvPr/>
        </p:nvSpPr>
        <p:spPr>
          <a:xfrm>
            <a:off x="911187" y="2460697"/>
            <a:ext cx="5881097" cy="523220"/>
          </a:xfrm>
          <a:prstGeom prst="rect">
            <a:avLst/>
          </a:prstGeom>
        </p:spPr>
        <p:txBody>
          <a:bodyPr wrap="none">
            <a:spAutoFit/>
          </a:bodyPr>
          <a:lstStyle/>
          <a:p>
            <a:pPr marL="12066">
              <a:spcAft>
                <a:spcPts val="1200"/>
              </a:spcAft>
              <a:buClr>
                <a:srgbClr val="D40918"/>
              </a:buClr>
              <a:buSzPct val="100000"/>
              <a:tabLst>
                <a:tab pos="228600" algn="l"/>
              </a:tabLst>
              <a:defRPr sz="2200">
                <a:solidFill>
                  <a:srgbClr val="55575A"/>
                </a:solidFill>
              </a:defRPr>
            </a:pPr>
            <a:r>
              <a:rPr lang="en-GB" sz="2800" b="1" dirty="0">
                <a:solidFill>
                  <a:srgbClr val="DA202A"/>
                </a:solidFill>
              </a:rPr>
              <a:t>Delivery options to suit every shopper</a:t>
            </a:r>
          </a:p>
        </p:txBody>
      </p:sp>
      <p:pic>
        <p:nvPicPr>
          <p:cNvPr id="35" name="Picture 34" descr="A cartoon of a person holding a box&#10;&#10;Description automatically generated">
            <a:extLst>
              <a:ext uri="{FF2B5EF4-FFF2-40B4-BE49-F238E27FC236}">
                <a16:creationId xmlns:a16="http://schemas.microsoft.com/office/drawing/2014/main" id="{8D165ABA-F1BD-DEA8-2D7D-897702AABB7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083916" y="1657930"/>
            <a:ext cx="1328800" cy="1071813"/>
          </a:xfrm>
          <a:prstGeom prst="rect">
            <a:avLst/>
          </a:prstGeom>
        </p:spPr>
      </p:pic>
      <p:pic>
        <p:nvPicPr>
          <p:cNvPr id="36" name="Picture 35" descr="A cartoon of a person holding a box&#10;&#10;Description automatically generated">
            <a:extLst>
              <a:ext uri="{FF2B5EF4-FFF2-40B4-BE49-F238E27FC236}">
                <a16:creationId xmlns:a16="http://schemas.microsoft.com/office/drawing/2014/main" id="{CAC019F5-42D0-FCDC-B1B0-85A08136503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3158846" y="449653"/>
            <a:ext cx="1794590" cy="1374913"/>
          </a:xfrm>
          <a:prstGeom prst="rect">
            <a:avLst/>
          </a:prstGeom>
        </p:spPr>
      </p:pic>
      <p:pic>
        <p:nvPicPr>
          <p:cNvPr id="43" name="Picture 42" descr="A person carrying a box&#10;&#10;Description automatically generated">
            <a:extLst>
              <a:ext uri="{FF2B5EF4-FFF2-40B4-BE49-F238E27FC236}">
                <a16:creationId xmlns:a16="http://schemas.microsoft.com/office/drawing/2014/main" id="{5D5C6579-520C-E775-27DF-481FFDEC4EEA}"/>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flipH="1">
            <a:off x="5840815" y="3609165"/>
            <a:ext cx="3600229" cy="5911284"/>
          </a:xfrm>
          <a:prstGeom prst="rect">
            <a:avLst/>
          </a:prstGeom>
        </p:spPr>
      </p:pic>
      <p:pic>
        <p:nvPicPr>
          <p:cNvPr id="44" name="Graphic 43">
            <a:extLst>
              <a:ext uri="{FF2B5EF4-FFF2-40B4-BE49-F238E27FC236}">
                <a16:creationId xmlns:a16="http://schemas.microsoft.com/office/drawing/2014/main" id="{8EEFFCEB-BE39-C65A-F0B0-AE26874FFDD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115861" y="8742193"/>
            <a:ext cx="1400209" cy="1284595"/>
          </a:xfrm>
          <a:prstGeom prst="rect">
            <a:avLst/>
          </a:prstGeom>
        </p:spPr>
      </p:pic>
    </p:spTree>
    <p:extLst>
      <p:ext uri="{BB962C8B-B14F-4D97-AF65-F5344CB8AC3E}">
        <p14:creationId xmlns:p14="http://schemas.microsoft.com/office/powerpoint/2010/main" val="2786775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1326D-3C8D-5E9B-42B4-226733F633CA}"/>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F7AEBC71-0312-CCF2-57F2-7B5E1982C846}"/>
              </a:ext>
            </a:extLst>
          </p:cNvPr>
          <p:cNvPicPr>
            <a:picLocks noChangeAspect="1"/>
          </p:cNvPicPr>
          <p:nvPr/>
        </p:nvPicPr>
        <p:blipFill>
          <a:blip r:embed="rId3"/>
          <a:stretch>
            <a:fillRect/>
          </a:stretch>
        </p:blipFill>
        <p:spPr>
          <a:xfrm flipH="1">
            <a:off x="7567951" y="0"/>
            <a:ext cx="5387414" cy="10206826"/>
          </a:xfrm>
          <a:prstGeom prst="rect">
            <a:avLst/>
          </a:prstGeom>
        </p:spPr>
      </p:pic>
      <p:sp>
        <p:nvSpPr>
          <p:cNvPr id="18" name="Rectangle 17">
            <a:extLst>
              <a:ext uri="{FF2B5EF4-FFF2-40B4-BE49-F238E27FC236}">
                <a16:creationId xmlns:a16="http://schemas.microsoft.com/office/drawing/2014/main" id="{841E6879-E6AF-3278-5F20-BBA3C0A7F6BD}"/>
              </a:ext>
            </a:extLst>
          </p:cNvPr>
          <p:cNvSpPr/>
          <p:nvPr/>
        </p:nvSpPr>
        <p:spPr>
          <a:xfrm flipH="1">
            <a:off x="12769426" y="0"/>
            <a:ext cx="3486574"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C991DF1-0778-B0E2-673D-F11EA3A1EEE4}"/>
              </a:ext>
            </a:extLst>
          </p:cNvPr>
          <p:cNvSpPr/>
          <p:nvPr/>
        </p:nvSpPr>
        <p:spPr>
          <a:xfrm>
            <a:off x="911187" y="2464870"/>
            <a:ext cx="5323252" cy="523220"/>
          </a:xfrm>
          <a:prstGeom prst="rect">
            <a:avLst/>
          </a:prstGeom>
        </p:spPr>
        <p:txBody>
          <a:bodyPr wrap="none">
            <a:spAutoFit/>
          </a:bodyPr>
          <a:lstStyle/>
          <a:p>
            <a:pPr marL="12066">
              <a:spcAft>
                <a:spcPts val="1200"/>
              </a:spcAft>
              <a:buClr>
                <a:srgbClr val="D40918"/>
              </a:buClr>
              <a:buSzPct val="100000"/>
              <a:tabLst>
                <a:tab pos="228600" algn="l"/>
              </a:tabLst>
              <a:defRPr sz="2200">
                <a:solidFill>
                  <a:srgbClr val="55575A"/>
                </a:solidFill>
              </a:defRPr>
            </a:pPr>
            <a:r>
              <a:rPr lang="en-GB" sz="2800" b="1" dirty="0">
                <a:solidFill>
                  <a:srgbClr val="DA202A"/>
                </a:solidFill>
              </a:rPr>
              <a:t>Give customers more convenience</a:t>
            </a:r>
          </a:p>
        </p:txBody>
      </p:sp>
      <p:sp>
        <p:nvSpPr>
          <p:cNvPr id="2" name="object 26">
            <a:extLst>
              <a:ext uri="{FF2B5EF4-FFF2-40B4-BE49-F238E27FC236}">
                <a16:creationId xmlns:a16="http://schemas.microsoft.com/office/drawing/2014/main" id="{D64E6515-2459-7AE3-CC15-DF2835C3BDFE}"/>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object 3">
            <a:extLst>
              <a:ext uri="{FF2B5EF4-FFF2-40B4-BE49-F238E27FC236}">
                <a16:creationId xmlns:a16="http://schemas.microsoft.com/office/drawing/2014/main" id="{7C2DD6E1-126A-3506-930D-B38792CA3C5E}"/>
              </a:ext>
            </a:extLst>
          </p:cNvPr>
          <p:cNvSpPr txBox="1"/>
          <p:nvPr/>
        </p:nvSpPr>
        <p:spPr>
          <a:xfrm>
            <a:off x="1066040" y="3648799"/>
            <a:ext cx="6360182" cy="5760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rPr>
              <a:t>Royal Mail Tracked Returns®</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A great returns experience is essential to keep customers coming back. Royal Mail Tracked Returns® offers your customers a quick, easy and reliable returns service that will encourage them to order from you again and again. What’s more, with tracking from start to finish you’ll have more visibility and control over the whole returns process.</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a:t>
            </a:r>
            <a:r>
              <a:rPr lang="en-GB" sz="1600" b="1" dirty="0" err="1">
                <a:solidFill>
                  <a:srgbClr val="55575A"/>
                </a:solidFill>
              </a:rPr>
              <a:t>deliverreturns</a:t>
            </a:r>
            <a:endParaRPr lang="en-GB" sz="1600" b="1" dirty="0">
              <a:solidFill>
                <a:srgbClr val="55575A"/>
              </a:solidFill>
            </a:endParaRPr>
          </a:p>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Collection and drop off </a:t>
            </a:r>
          </a:p>
          <a:p>
            <a:pPr>
              <a:buClr>
                <a:srgbClr val="D40918"/>
              </a:buClr>
              <a:buSzPct val="100000"/>
              <a:tabLst>
                <a:tab pos="228600" algn="l"/>
              </a:tabLst>
              <a:defRPr sz="2200">
                <a:solidFill>
                  <a:srgbClr val="55575A"/>
                </a:solidFill>
              </a:defRPr>
            </a:pPr>
            <a:r>
              <a:rPr lang="en-GB" sz="1600" dirty="0">
                <a:solidFill>
                  <a:srgbClr val="55575A"/>
                </a:solidFill>
              </a:rPr>
              <a:t>Make returns even more convenient! With Parcel Collect, we’ll pick up your customer’s Tracked Returns from their doorstep, nominated Safeplace or workplace at no added cost. Plus our posties can even bring a label, so you don’t have to send one with every order. Customers can also drop off at Collect+ points, Parcel Lockers, Parcel </a:t>
            </a:r>
            <a:r>
              <a:rPr lang="en-GB" sz="1600" dirty="0" err="1">
                <a:solidFill>
                  <a:srgbClr val="55575A"/>
                </a:solidFill>
              </a:rPr>
              <a:t>Postboxes</a:t>
            </a:r>
            <a:r>
              <a:rPr lang="en-GB" sz="1600" dirty="0">
                <a:solidFill>
                  <a:srgbClr val="55575A"/>
                </a:solidFill>
              </a:rPr>
              <a:t>, Royal Mail Customer Service Points and Post Office branches nationwide. </a:t>
            </a:r>
          </a:p>
          <a:p>
            <a:pPr>
              <a:buClr>
                <a:srgbClr val="D40918"/>
              </a:buClr>
              <a:buSzPct val="100000"/>
              <a:tabLst>
                <a:tab pos="228600" algn="l"/>
              </a:tabLst>
              <a:defRPr sz="2200">
                <a:solidFill>
                  <a:srgbClr val="55575A"/>
                </a:solidFill>
              </a:defRPr>
            </a:pPr>
            <a:r>
              <a:rPr lang="en-GB" sz="1600" b="1" dirty="0">
                <a:solidFill>
                  <a:srgbClr val="55575A"/>
                </a:solidFill>
              </a:rPr>
              <a:t>Visit royalmail.com/</a:t>
            </a:r>
            <a:r>
              <a:rPr lang="en-GB" sz="1600" b="1" dirty="0" err="1">
                <a:solidFill>
                  <a:srgbClr val="55575A"/>
                </a:solidFill>
              </a:rPr>
              <a:t>deliverreturns</a:t>
            </a:r>
            <a:endParaRPr lang="en-GB" sz="1600" b="1" dirty="0">
              <a:solidFill>
                <a:srgbClr val="55575A"/>
              </a:solidFill>
            </a:endParaRPr>
          </a:p>
          <a:p>
            <a:pPr>
              <a:buClr>
                <a:srgbClr val="D40918"/>
              </a:buClr>
              <a:buSzPct val="100000"/>
              <a:tabLst>
                <a:tab pos="228600" algn="l"/>
              </a:tabLst>
              <a:defRPr sz="2200">
                <a:solidFill>
                  <a:srgbClr val="55575A"/>
                </a:solidFill>
              </a:defRPr>
            </a:pPr>
            <a:endParaRPr lang="en-GB" sz="1600" b="1" dirty="0">
              <a:solidFill>
                <a:srgbClr val="55575A"/>
              </a:solidFill>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rPr>
              <a:t>Local Collect®</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If customers know they are not going to be at home when we call, let them choose delivery to their local Royal Mail Customer Service Point or Post Office branch with our  Click &amp; Collect solution.</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a:t>
            </a:r>
            <a:r>
              <a:rPr lang="en-GB" sz="1600" b="1" dirty="0" err="1">
                <a:solidFill>
                  <a:srgbClr val="55575A"/>
                </a:solidFill>
              </a:rPr>
              <a:t>localcollect</a:t>
            </a:r>
            <a:endParaRPr lang="en-GB" sz="1600" b="1" dirty="0">
              <a:solidFill>
                <a:srgbClr val="55575A"/>
              </a:solidFill>
              <a:latin typeface="Calibri" panose="020F0502020204030204" pitchFamily="34" charset="0"/>
              <a:cs typeface="Calibri" panose="020F0502020204030204" pitchFamily="34" charset="0"/>
            </a:endParaRPr>
          </a:p>
        </p:txBody>
      </p:sp>
      <p:sp>
        <p:nvSpPr>
          <p:cNvPr id="15" name="object 3">
            <a:extLst>
              <a:ext uri="{FF2B5EF4-FFF2-40B4-BE49-F238E27FC236}">
                <a16:creationId xmlns:a16="http://schemas.microsoft.com/office/drawing/2014/main" id="{C8104D89-79BF-7B03-FFD0-5E2D6F05E1A0}"/>
              </a:ext>
            </a:extLst>
          </p:cNvPr>
          <p:cNvSpPr txBox="1"/>
          <p:nvPr/>
        </p:nvSpPr>
        <p:spPr>
          <a:xfrm>
            <a:off x="9073895" y="1651778"/>
            <a:ext cx="6670930" cy="77508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Labels to Go</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No printer? No problem. Labels to Go allows your customer to download a QR code and print their postage label at their local Collect+ point, Parcel Locker, Royal Mail Customer Service Point or Post Office branch.</a:t>
            </a:r>
          </a:p>
          <a:p>
            <a:pPr marL="12066">
              <a:spcAft>
                <a:spcPts val="2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royalmail.com/labels-to-go</a:t>
            </a:r>
          </a:p>
          <a:p>
            <a:pPr marL="12066">
              <a:spcAft>
                <a:spcPts val="2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Royal Mail Sameday®</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Need to get something there asap? Get guaranteed same day delivery across the UK, seven days a week, with a choice of flexible delivery options, including multi-drop and evening, with loss or damage compensation of up to £2,500.</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a:t>
            </a:r>
            <a:r>
              <a:rPr lang="en-GB" sz="1600" b="1" dirty="0" err="1">
                <a:solidFill>
                  <a:srgbClr val="55575A"/>
                </a:solidFill>
                <a:latin typeface="Calibri" panose="020F0502020204030204" pitchFamily="34" charset="0"/>
                <a:cs typeface="Calibri" panose="020F0502020204030204" pitchFamily="34" charset="0"/>
              </a:rPr>
              <a:t>sameday</a:t>
            </a: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rPr>
              <a:t>Royal Mail Door to Door®</a:t>
            </a:r>
          </a:p>
          <a:p>
            <a:pPr marL="12066">
              <a:spcAft>
                <a:spcPts val="600"/>
              </a:spcAft>
              <a:buClr>
                <a:srgbClr val="D40918"/>
              </a:buClr>
              <a:buSzPct val="100000"/>
              <a:tabLst>
                <a:tab pos="228600" algn="l"/>
              </a:tabLst>
              <a:defRPr sz="2200">
                <a:solidFill>
                  <a:srgbClr val="55575A"/>
                </a:solidFill>
              </a:defRPr>
            </a:pPr>
            <a:r>
              <a:rPr lang="en-GB" sz="1600" dirty="0">
                <a:solidFill>
                  <a:srgbClr val="55575A"/>
                </a:solidFill>
              </a:rPr>
              <a:t>Reach out to more customers for less. Door drops are a flexible, cost-effective way to get leaflets, flyers and brochures into customers’ hands. Our specialists can help you reach the right people, with free precise targeting by location or demographic. Door drops reach over 31 million addresses across the UK, without using personal data and are delivered as part of our daily postal service.</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rPr>
              <a:t>Visit </a:t>
            </a:r>
            <a:r>
              <a:rPr lang="en-GB" sz="1600" b="1" dirty="0" err="1">
                <a:solidFill>
                  <a:srgbClr val="55575A"/>
                </a:solidFill>
              </a:rPr>
              <a:t>royalmail.com</a:t>
            </a:r>
            <a:r>
              <a:rPr lang="en-GB" sz="1600" b="1" dirty="0">
                <a:solidFill>
                  <a:srgbClr val="55575A"/>
                </a:solidFill>
              </a:rPr>
              <a:t>/d2d</a:t>
            </a: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endParaRPr>
          </a:p>
          <a:p>
            <a:pPr marL="12066">
              <a:spcAft>
                <a:spcPts val="600"/>
              </a:spcAft>
              <a:buClr>
                <a:srgbClr val="D40918"/>
              </a:buClr>
              <a:buSzPct val="100000"/>
              <a:tabLst>
                <a:tab pos="228600" algn="l"/>
              </a:tabLst>
              <a:defRPr sz="2200">
                <a:solidFill>
                  <a:srgbClr val="55575A"/>
                </a:solidFill>
              </a:defRPr>
            </a:pPr>
            <a:r>
              <a:rPr lang="en-GB" sz="1600" b="1" dirty="0">
                <a:solidFill>
                  <a:srgbClr val="D51F28"/>
                </a:solidFill>
              </a:rPr>
              <a:t>Mail made easy</a:t>
            </a:r>
          </a:p>
          <a:p>
            <a:pPr marL="12066">
              <a:spcAft>
                <a:spcPts val="600"/>
              </a:spcAft>
              <a:buClr>
                <a:srgbClr val="D40918"/>
              </a:buClr>
              <a:buSzPct val="100000"/>
              <a:tabLst>
                <a:tab pos="228600" algn="l"/>
              </a:tabLst>
              <a:defRPr sz="2200">
                <a:solidFill>
                  <a:srgbClr val="55575A"/>
                </a:solidFill>
              </a:defRPr>
            </a:pPr>
            <a:r>
              <a:rPr lang="en-GB" sz="1600" dirty="0">
                <a:solidFill>
                  <a:srgbClr val="55575A"/>
                </a:solidFill>
              </a:rPr>
              <a:t>Get access to a network of specifically chosen direct mail partners who’ll help you create as much or little of your mailings as you need. They can assist with everything from customer targeting to design, messaging and distribution.</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rPr>
              <a:t>Visit </a:t>
            </a:r>
            <a:r>
              <a:rPr lang="en-GB" sz="1600" b="1" dirty="0" err="1">
                <a:solidFill>
                  <a:srgbClr val="55575A"/>
                </a:solidFill>
              </a:rPr>
              <a:t>royalmail.com</a:t>
            </a:r>
            <a:r>
              <a:rPr lang="en-GB" sz="1600" b="1" dirty="0">
                <a:solidFill>
                  <a:srgbClr val="55575A"/>
                </a:solidFill>
              </a:rPr>
              <a:t>/mail-made-easy</a:t>
            </a: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p:txBody>
      </p:sp>
      <p:sp>
        <p:nvSpPr>
          <p:cNvPr id="16" name="object 2">
            <a:extLst>
              <a:ext uri="{FF2B5EF4-FFF2-40B4-BE49-F238E27FC236}">
                <a16:creationId xmlns:a16="http://schemas.microsoft.com/office/drawing/2014/main" id="{44194178-CF3C-6525-55B6-DA3B33860A24}"/>
              </a:ext>
            </a:extLst>
          </p:cNvPr>
          <p:cNvSpPr txBox="1">
            <a:spLocks/>
          </p:cNvSpPr>
          <p:nvPr/>
        </p:nvSpPr>
        <p:spPr>
          <a:xfrm>
            <a:off x="1024235" y="879422"/>
            <a:ext cx="14283498" cy="1850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t>Looking to 2025 - more ways </a:t>
            </a:r>
            <a:br>
              <a:rPr lang="en-GB" sz="4500" spc="-150" dirty="0"/>
            </a:br>
            <a:r>
              <a:rPr lang="en-GB" sz="4500" spc="-150" dirty="0"/>
              <a:t>we can deliver for your business</a:t>
            </a:r>
          </a:p>
        </p:txBody>
      </p:sp>
      <p:pic>
        <p:nvPicPr>
          <p:cNvPr id="19" name="Graphic 18">
            <a:extLst>
              <a:ext uri="{FF2B5EF4-FFF2-40B4-BE49-F238E27FC236}">
                <a16:creationId xmlns:a16="http://schemas.microsoft.com/office/drawing/2014/main" id="{BCA74D08-BBD4-366D-DDDA-B980905344A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115861" y="8742193"/>
            <a:ext cx="1400209" cy="1284595"/>
          </a:xfrm>
          <a:prstGeom prst="rect">
            <a:avLst/>
          </a:prstGeom>
        </p:spPr>
      </p:pic>
    </p:spTree>
    <p:extLst>
      <p:ext uri="{BB962C8B-B14F-4D97-AF65-F5344CB8AC3E}">
        <p14:creationId xmlns:p14="http://schemas.microsoft.com/office/powerpoint/2010/main" val="2268042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4F838-7895-037E-6D26-440588D2BCE1}"/>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04201096-1EB5-E2E2-50D9-200883C994E9}"/>
              </a:ext>
            </a:extLst>
          </p:cNvPr>
          <p:cNvPicPr>
            <a:picLocks noChangeAspect="1"/>
          </p:cNvPicPr>
          <p:nvPr/>
        </p:nvPicPr>
        <p:blipFill>
          <a:blip r:embed="rId3"/>
          <a:stretch>
            <a:fillRect/>
          </a:stretch>
        </p:blipFill>
        <p:spPr>
          <a:xfrm flipH="1">
            <a:off x="7567951" y="0"/>
            <a:ext cx="5387414" cy="10206826"/>
          </a:xfrm>
          <a:prstGeom prst="rect">
            <a:avLst/>
          </a:prstGeom>
        </p:spPr>
      </p:pic>
      <p:sp>
        <p:nvSpPr>
          <p:cNvPr id="23" name="Rectangle 22">
            <a:extLst>
              <a:ext uri="{FF2B5EF4-FFF2-40B4-BE49-F238E27FC236}">
                <a16:creationId xmlns:a16="http://schemas.microsoft.com/office/drawing/2014/main" id="{19EED080-D817-3944-D905-4523F8369721}"/>
              </a:ext>
            </a:extLst>
          </p:cNvPr>
          <p:cNvSpPr/>
          <p:nvPr/>
        </p:nvSpPr>
        <p:spPr>
          <a:xfrm flipH="1">
            <a:off x="12769426" y="0"/>
            <a:ext cx="3486574"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E9859C7-ED0E-218E-575C-B0615FC5CF17}"/>
              </a:ext>
            </a:extLst>
          </p:cNvPr>
          <p:cNvSpPr/>
          <p:nvPr/>
        </p:nvSpPr>
        <p:spPr>
          <a:xfrm>
            <a:off x="911187" y="2464870"/>
            <a:ext cx="6466194" cy="523220"/>
          </a:xfrm>
          <a:prstGeom prst="rect">
            <a:avLst/>
          </a:prstGeom>
        </p:spPr>
        <p:txBody>
          <a:bodyPr wrap="none">
            <a:spAutoFit/>
          </a:bodyPr>
          <a:lstStyle/>
          <a:p>
            <a:pPr marL="12066">
              <a:spcAft>
                <a:spcPts val="1200"/>
              </a:spcAft>
              <a:buClr>
                <a:srgbClr val="D40918"/>
              </a:buClr>
              <a:buSzPct val="100000"/>
              <a:tabLst>
                <a:tab pos="228600" algn="l"/>
              </a:tabLst>
              <a:defRPr sz="2200">
                <a:solidFill>
                  <a:srgbClr val="55575A"/>
                </a:solidFill>
              </a:defRPr>
            </a:pPr>
            <a:r>
              <a:rPr lang="en-GB" sz="2800" b="1" dirty="0">
                <a:solidFill>
                  <a:srgbClr val="DA202A"/>
                </a:solidFill>
              </a:rPr>
              <a:t>Make your message memorable with mail</a:t>
            </a:r>
          </a:p>
        </p:txBody>
      </p:sp>
      <p:sp>
        <p:nvSpPr>
          <p:cNvPr id="26" name="Rectangle 25">
            <a:extLst>
              <a:ext uri="{FF2B5EF4-FFF2-40B4-BE49-F238E27FC236}">
                <a16:creationId xmlns:a16="http://schemas.microsoft.com/office/drawing/2014/main" id="{0F57A95B-52FC-5A55-4470-15E0156029AD}"/>
              </a:ext>
            </a:extLst>
          </p:cNvPr>
          <p:cNvSpPr/>
          <p:nvPr/>
        </p:nvSpPr>
        <p:spPr>
          <a:xfrm>
            <a:off x="911187" y="9463237"/>
            <a:ext cx="13475374" cy="246221"/>
          </a:xfrm>
          <a:prstGeom prst="rect">
            <a:avLst/>
          </a:prstGeom>
        </p:spPr>
        <p:txBody>
          <a:bodyPr wrap="square">
            <a:spAutoFit/>
          </a:bodyPr>
          <a:lstStyle/>
          <a:p>
            <a:r>
              <a:rPr lang="en-GB" sz="1000" dirty="0">
                <a:solidFill>
                  <a:srgbClr val="55575A"/>
                </a:solidFill>
              </a:rPr>
              <a:t> + JICMAIL, Q2 2018 – Q2 2020.</a:t>
            </a:r>
          </a:p>
        </p:txBody>
      </p:sp>
      <p:sp>
        <p:nvSpPr>
          <p:cNvPr id="2" name="object 26">
            <a:extLst>
              <a:ext uri="{FF2B5EF4-FFF2-40B4-BE49-F238E27FC236}">
                <a16:creationId xmlns:a16="http://schemas.microsoft.com/office/drawing/2014/main" id="{7F008C55-3DCD-6D17-FAE8-E634895717CB}"/>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object 3">
            <a:extLst>
              <a:ext uri="{FF2B5EF4-FFF2-40B4-BE49-F238E27FC236}">
                <a16:creationId xmlns:a16="http://schemas.microsoft.com/office/drawing/2014/main" id="{A916E570-917E-7B78-0FCF-2B89183B73B8}"/>
              </a:ext>
            </a:extLst>
          </p:cNvPr>
          <p:cNvSpPr txBox="1"/>
          <p:nvPr/>
        </p:nvSpPr>
        <p:spPr>
          <a:xfrm>
            <a:off x="9090357" y="3522740"/>
            <a:ext cx="6600248" cy="20005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2000" b="1" dirty="0">
                <a:solidFill>
                  <a:srgbClr val="DA202A"/>
                </a:solidFill>
              </a:rPr>
              <a:t>Targeted direct mail to build your business</a:t>
            </a:r>
          </a:p>
          <a:p>
            <a:pPr marL="12066">
              <a:spcAft>
                <a:spcPts val="600"/>
              </a:spcAft>
              <a:buClr>
                <a:srgbClr val="D40918"/>
              </a:buClr>
              <a:buSzPct val="100000"/>
              <a:tabLst>
                <a:tab pos="228600" algn="l"/>
              </a:tabLst>
              <a:defRPr sz="2200">
                <a:solidFill>
                  <a:srgbClr val="55575A"/>
                </a:solidFill>
              </a:defRPr>
            </a:pPr>
            <a:r>
              <a:rPr lang="en-GB" sz="2000" dirty="0">
                <a:solidFill>
                  <a:srgbClr val="55575A"/>
                </a:solidFill>
              </a:rPr>
              <a:t>Strengthen relationships with your current customer base, prompting them online or in-store, or reach new markets with precision targeting. 94% of advertising mail is engaged with.</a:t>
            </a:r>
            <a:r>
              <a:rPr lang="en-GB" sz="2000" baseline="30000" dirty="0">
                <a:solidFill>
                  <a:srgbClr val="55575A"/>
                </a:solidFill>
              </a:rPr>
              <a:t>+</a:t>
            </a:r>
            <a:r>
              <a:rPr lang="en-GB" sz="2000" dirty="0">
                <a:solidFill>
                  <a:srgbClr val="55575A"/>
                </a:solidFill>
              </a:rPr>
              <a:t> Why not see how effective it could be for your brand?</a:t>
            </a:r>
          </a:p>
          <a:p>
            <a:pPr marL="12066">
              <a:spcAft>
                <a:spcPts val="600"/>
              </a:spcAft>
              <a:buClr>
                <a:srgbClr val="D40918"/>
              </a:buClr>
              <a:buSzPct val="100000"/>
              <a:tabLst>
                <a:tab pos="228600" algn="l"/>
              </a:tabLst>
              <a:defRPr sz="2200">
                <a:solidFill>
                  <a:srgbClr val="55575A"/>
                </a:solidFill>
              </a:defRPr>
            </a:pPr>
            <a:r>
              <a:rPr lang="en-GB" sz="2000" b="1" dirty="0">
                <a:solidFill>
                  <a:srgbClr val="55575A"/>
                </a:solidFill>
              </a:rPr>
              <a:t>Visit royalmail.com/advertisingmail</a:t>
            </a:r>
            <a:endParaRPr lang="en-GB" sz="2000" b="1" dirty="0">
              <a:solidFill>
                <a:srgbClr val="55575A"/>
              </a:solidFill>
              <a:latin typeface="Calibri" panose="020F0502020204030204" pitchFamily="34" charset="0"/>
              <a:cs typeface="Calibri" panose="020F0502020204030204" pitchFamily="34" charset="0"/>
            </a:endParaRPr>
          </a:p>
        </p:txBody>
      </p:sp>
      <p:sp>
        <p:nvSpPr>
          <p:cNvPr id="7" name="object 3">
            <a:extLst>
              <a:ext uri="{FF2B5EF4-FFF2-40B4-BE49-F238E27FC236}">
                <a16:creationId xmlns:a16="http://schemas.microsoft.com/office/drawing/2014/main" id="{2D9DAA93-E420-54E6-4251-2EF4EE6FB0E4}"/>
              </a:ext>
            </a:extLst>
          </p:cNvPr>
          <p:cNvSpPr txBox="1"/>
          <p:nvPr/>
        </p:nvSpPr>
        <p:spPr>
          <a:xfrm>
            <a:off x="1024236" y="3522740"/>
            <a:ext cx="4674815" cy="3231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2000" b="1" dirty="0">
                <a:solidFill>
                  <a:srgbClr val="DA202A"/>
                </a:solidFill>
              </a:rPr>
              <a:t>Royal Mail Hybrid Mail</a:t>
            </a:r>
          </a:p>
          <a:p>
            <a:pPr marL="12066">
              <a:spcAft>
                <a:spcPts val="600"/>
              </a:spcAft>
              <a:buClr>
                <a:srgbClr val="D40918"/>
              </a:buClr>
              <a:buSzPct val="100000"/>
              <a:tabLst>
                <a:tab pos="228600" algn="l"/>
              </a:tabLst>
              <a:defRPr sz="2200">
                <a:solidFill>
                  <a:srgbClr val="55575A"/>
                </a:solidFill>
              </a:defRPr>
            </a:pPr>
            <a:r>
              <a:rPr lang="en-GB" sz="2000" dirty="0">
                <a:solidFill>
                  <a:srgbClr val="55575A"/>
                </a:solidFill>
              </a:rPr>
              <a:t>Remote working is the new normal. Hybrid Mail streamlines efficiency by allowing employees to simply upload mail direct to our secure server from home. Then it’s over to us for processing, printing and delivery direct to the customer’s door. Outsourcing is a timely, cost-effective way to work, with no additional outlay.</a:t>
            </a:r>
          </a:p>
          <a:p>
            <a:pPr marL="12066">
              <a:spcAft>
                <a:spcPts val="600"/>
              </a:spcAft>
              <a:buClr>
                <a:srgbClr val="D40918"/>
              </a:buClr>
              <a:buSzPct val="100000"/>
              <a:tabLst>
                <a:tab pos="228600" algn="l"/>
              </a:tabLst>
              <a:defRPr sz="2200">
                <a:solidFill>
                  <a:srgbClr val="55575A"/>
                </a:solidFill>
              </a:defRPr>
            </a:pPr>
            <a:r>
              <a:rPr lang="en-GB" sz="2000" b="1" dirty="0">
                <a:solidFill>
                  <a:srgbClr val="55575A"/>
                </a:solidFill>
              </a:rPr>
              <a:t>Visit royalmail.com/hybridmail</a:t>
            </a:r>
            <a:endParaRPr lang="en-GB" sz="2000" b="1" dirty="0">
              <a:solidFill>
                <a:srgbClr val="55575A"/>
              </a:solidFill>
              <a:latin typeface="Calibri" panose="020F0502020204030204" pitchFamily="34" charset="0"/>
              <a:cs typeface="Calibri" panose="020F0502020204030204" pitchFamily="34" charset="0"/>
            </a:endParaRPr>
          </a:p>
        </p:txBody>
      </p:sp>
      <p:sp>
        <p:nvSpPr>
          <p:cNvPr id="17" name="object 2">
            <a:extLst>
              <a:ext uri="{FF2B5EF4-FFF2-40B4-BE49-F238E27FC236}">
                <a16:creationId xmlns:a16="http://schemas.microsoft.com/office/drawing/2014/main" id="{A2FB7EE1-DB5C-463C-24C7-9A464B185B2A}"/>
              </a:ext>
            </a:extLst>
          </p:cNvPr>
          <p:cNvSpPr txBox="1">
            <a:spLocks/>
          </p:cNvSpPr>
          <p:nvPr/>
        </p:nvSpPr>
        <p:spPr>
          <a:xfrm>
            <a:off x="1024235" y="879422"/>
            <a:ext cx="14283498" cy="1850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t>Looking to 2025 - more ways </a:t>
            </a:r>
            <a:br>
              <a:rPr lang="en-GB" sz="4500" spc="-150" dirty="0"/>
            </a:br>
            <a:r>
              <a:rPr lang="en-GB" sz="4500" spc="-150" dirty="0"/>
              <a:t>we can deliver for your business</a:t>
            </a:r>
          </a:p>
        </p:txBody>
      </p:sp>
      <p:pic>
        <p:nvPicPr>
          <p:cNvPr id="19" name="Picture 18" descr="A cartoon of a person holding a box&#10;&#10;Description automatically generated">
            <a:extLst>
              <a:ext uri="{FF2B5EF4-FFF2-40B4-BE49-F238E27FC236}">
                <a16:creationId xmlns:a16="http://schemas.microsoft.com/office/drawing/2014/main" id="{D4DC8592-D7CB-A796-58FF-21D95C6D96A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083916" y="1657930"/>
            <a:ext cx="1328800" cy="1071813"/>
          </a:xfrm>
          <a:prstGeom prst="rect">
            <a:avLst/>
          </a:prstGeom>
        </p:spPr>
      </p:pic>
      <p:pic>
        <p:nvPicPr>
          <p:cNvPr id="21" name="Picture 20" descr="A cartoon of a person holding a box&#10;&#10;Description automatically generated">
            <a:extLst>
              <a:ext uri="{FF2B5EF4-FFF2-40B4-BE49-F238E27FC236}">
                <a16:creationId xmlns:a16="http://schemas.microsoft.com/office/drawing/2014/main" id="{8A0E480C-D086-2A94-D2CF-E45B0A3D1327}"/>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3158846" y="449653"/>
            <a:ext cx="1794590" cy="1374913"/>
          </a:xfrm>
          <a:prstGeom prst="rect">
            <a:avLst/>
          </a:prstGeom>
        </p:spPr>
      </p:pic>
      <p:pic>
        <p:nvPicPr>
          <p:cNvPr id="28" name="Graphic 27">
            <a:extLst>
              <a:ext uri="{FF2B5EF4-FFF2-40B4-BE49-F238E27FC236}">
                <a16:creationId xmlns:a16="http://schemas.microsoft.com/office/drawing/2014/main" id="{77EAD482-178E-D503-5E32-F12ACB4DE2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115861" y="8742193"/>
            <a:ext cx="1400209" cy="1284595"/>
          </a:xfrm>
          <a:prstGeom prst="rect">
            <a:avLst/>
          </a:prstGeom>
        </p:spPr>
      </p:pic>
      <p:pic>
        <p:nvPicPr>
          <p:cNvPr id="36" name="Picture 35" descr="A person jumping in the air with a person in the air&#10;&#10;Description automatically generated">
            <a:extLst>
              <a:ext uri="{FF2B5EF4-FFF2-40B4-BE49-F238E27FC236}">
                <a16:creationId xmlns:a16="http://schemas.microsoft.com/office/drawing/2014/main" id="{55E9DF26-E6A4-5425-DEBE-93ED1698C486}"/>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5321908" y="2769580"/>
            <a:ext cx="5360624" cy="6294927"/>
          </a:xfrm>
          <a:prstGeom prst="rect">
            <a:avLst/>
          </a:prstGeom>
        </p:spPr>
      </p:pic>
    </p:spTree>
    <p:extLst>
      <p:ext uri="{BB962C8B-B14F-4D97-AF65-F5344CB8AC3E}">
        <p14:creationId xmlns:p14="http://schemas.microsoft.com/office/powerpoint/2010/main" val="1402486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9F85B32-C951-3BA5-C9FE-01B7FBB14C00}"/>
              </a:ext>
            </a:extLst>
          </p:cNvPr>
          <p:cNvSpPr/>
          <p:nvPr/>
        </p:nvSpPr>
        <p:spPr>
          <a:xfrm>
            <a:off x="0"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bject 26">
            <a:extLst>
              <a:ext uri="{FF2B5EF4-FFF2-40B4-BE49-F238E27FC236}">
                <a16:creationId xmlns:a16="http://schemas.microsoft.com/office/drawing/2014/main" id="{768028A7-08F7-CC9E-B7CB-FCFFE5681756}"/>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5" name="Graphic 24">
            <a:extLst>
              <a:ext uri="{FF2B5EF4-FFF2-40B4-BE49-F238E27FC236}">
                <a16:creationId xmlns:a16="http://schemas.microsoft.com/office/drawing/2014/main" id="{C86BFA5C-7981-CA7A-F336-03382D1E5FB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15413" y="8742193"/>
            <a:ext cx="2003968" cy="1284595"/>
          </a:xfrm>
          <a:prstGeom prst="rect">
            <a:avLst/>
          </a:prstGeom>
        </p:spPr>
      </p:pic>
      <p:sp>
        <p:nvSpPr>
          <p:cNvPr id="16" name="object 3">
            <a:extLst>
              <a:ext uri="{FF2B5EF4-FFF2-40B4-BE49-F238E27FC236}">
                <a16:creationId xmlns:a16="http://schemas.microsoft.com/office/drawing/2014/main" id="{1A0925FA-8AFD-58DD-0D70-7804605FDFB9}"/>
              </a:ext>
            </a:extLst>
          </p:cNvPr>
          <p:cNvSpPr txBox="1"/>
          <p:nvPr/>
        </p:nvSpPr>
        <p:spPr>
          <a:xfrm>
            <a:off x="2257154" y="2129695"/>
            <a:ext cx="11741692"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gn="ctr"/>
            <a:endParaRPr lang="en-GB" sz="3200" b="1" dirty="0">
              <a:solidFill>
                <a:schemeClr val="bg1"/>
              </a:solidFill>
              <a:effectLst/>
            </a:endParaRPr>
          </a:p>
        </p:txBody>
      </p:sp>
      <p:pic>
        <p:nvPicPr>
          <p:cNvPr id="26" name="Picture 25">
            <a:extLst>
              <a:ext uri="{FF2B5EF4-FFF2-40B4-BE49-F238E27FC236}">
                <a16:creationId xmlns:a16="http://schemas.microsoft.com/office/drawing/2014/main" id="{C250FCA3-FDD5-7741-1356-5B9375FB8590}"/>
              </a:ext>
            </a:extLst>
          </p:cNvPr>
          <p:cNvPicPr>
            <a:picLocks noChangeAspect="1"/>
          </p:cNvPicPr>
          <p:nvPr/>
        </p:nvPicPr>
        <p:blipFill>
          <a:blip r:embed="rId4"/>
          <a:stretch>
            <a:fillRect/>
          </a:stretch>
        </p:blipFill>
        <p:spPr>
          <a:xfrm>
            <a:off x="2978464" y="1353700"/>
            <a:ext cx="629704" cy="459314"/>
          </a:xfrm>
          <a:prstGeom prst="rect">
            <a:avLst/>
          </a:prstGeom>
        </p:spPr>
      </p:pic>
      <p:pic>
        <p:nvPicPr>
          <p:cNvPr id="27" name="Picture 26">
            <a:extLst>
              <a:ext uri="{FF2B5EF4-FFF2-40B4-BE49-F238E27FC236}">
                <a16:creationId xmlns:a16="http://schemas.microsoft.com/office/drawing/2014/main" id="{A13161AC-4BA1-F970-35EA-05C1351BB5AD}"/>
              </a:ext>
            </a:extLst>
          </p:cNvPr>
          <p:cNvPicPr>
            <a:picLocks noChangeAspect="1"/>
          </p:cNvPicPr>
          <p:nvPr/>
        </p:nvPicPr>
        <p:blipFill>
          <a:blip r:embed="rId4"/>
          <a:stretch>
            <a:fillRect/>
          </a:stretch>
        </p:blipFill>
        <p:spPr>
          <a:xfrm rot="10800000">
            <a:off x="12610634" y="7058811"/>
            <a:ext cx="629704" cy="459314"/>
          </a:xfrm>
          <a:prstGeom prst="rect">
            <a:avLst/>
          </a:prstGeom>
        </p:spPr>
      </p:pic>
      <p:sp>
        <p:nvSpPr>
          <p:cNvPr id="3" name="TextBox 2">
            <a:extLst>
              <a:ext uri="{FF2B5EF4-FFF2-40B4-BE49-F238E27FC236}">
                <a16:creationId xmlns:a16="http://schemas.microsoft.com/office/drawing/2014/main" id="{BEBDE8F9-FE49-AF58-7913-BB31B31B1160}"/>
              </a:ext>
            </a:extLst>
          </p:cNvPr>
          <p:cNvSpPr txBox="1"/>
          <p:nvPr/>
        </p:nvSpPr>
        <p:spPr>
          <a:xfrm>
            <a:off x="3472682" y="1531727"/>
            <a:ext cx="9310635" cy="5847755"/>
          </a:xfrm>
          <a:prstGeom prst="rect">
            <a:avLst/>
          </a:prstGeom>
          <a:noFill/>
        </p:spPr>
        <p:txBody>
          <a:bodyPr wrap="square">
            <a:spAutoFit/>
          </a:bodyPr>
          <a:lstStyle/>
          <a:p>
            <a:pPr algn="ctr"/>
            <a:r>
              <a:rPr lang="en-GB" sz="2200" b="1" u="none" strike="noStrike" dirty="0">
                <a:solidFill>
                  <a:schemeClr val="bg1"/>
                </a:solidFill>
                <a:effectLst/>
              </a:rPr>
              <a:t>The Christmas peak period is vital for you, your customers, and us as well.</a:t>
            </a:r>
            <a:br>
              <a:rPr lang="en-GB" sz="2200" b="1" u="none" strike="noStrike" dirty="0">
                <a:solidFill>
                  <a:schemeClr val="bg1"/>
                </a:solidFill>
                <a:effectLst/>
              </a:rPr>
            </a:br>
            <a:r>
              <a:rPr lang="en-GB" sz="2200" b="1" u="none" strike="noStrike" dirty="0">
                <a:solidFill>
                  <a:schemeClr val="bg1"/>
                </a:solidFill>
                <a:effectLst/>
              </a:rPr>
              <a:t>To </a:t>
            </a:r>
            <a:r>
              <a:rPr lang="en-GB" sz="2200" b="1" dirty="0">
                <a:solidFill>
                  <a:schemeClr val="bg1"/>
                </a:solidFill>
              </a:rPr>
              <a:t>ensure we delivered the best peak for our customers, we undertook extensive planning and invested in our people and network.</a:t>
            </a:r>
          </a:p>
          <a:p>
            <a:pPr algn="ctr"/>
            <a:r>
              <a:rPr lang="en-GB" sz="2200" b="1" dirty="0">
                <a:solidFill>
                  <a:schemeClr val="bg1"/>
                </a:solidFill>
              </a:rPr>
              <a:t> </a:t>
            </a:r>
          </a:p>
          <a:p>
            <a:pPr algn="ctr"/>
            <a:r>
              <a:rPr lang="en-GB" sz="2200" b="1" u="none" strike="noStrike" dirty="0">
                <a:solidFill>
                  <a:schemeClr val="bg1"/>
                </a:solidFill>
                <a:effectLst/>
              </a:rPr>
              <a:t> </a:t>
            </a:r>
            <a:r>
              <a:rPr lang="en-GB" sz="2200" dirty="0">
                <a:solidFill>
                  <a:srgbClr val="55575A"/>
                </a:solidFill>
                <a:effectLst/>
              </a:rPr>
              <a:t> </a:t>
            </a:r>
            <a:r>
              <a:rPr lang="en-GB" sz="2200" b="1" u="none" strike="noStrike" dirty="0">
                <a:solidFill>
                  <a:schemeClr val="bg1"/>
                </a:solidFill>
                <a:effectLst/>
              </a:rPr>
              <a:t>This year, we had record volumes, and I wanted to thank you for your contribution to that, and the trust you place in us to deliver for you. Internally, we committed to delivering our best quality peak ever, and </a:t>
            </a:r>
            <a:r>
              <a:rPr lang="en-GB" sz="2200" b="1" dirty="0">
                <a:solidFill>
                  <a:schemeClr val="bg1"/>
                </a:solidFill>
              </a:rPr>
              <a:t>thanks to the hard work and brilliance of our people as well as our robust operation, we</a:t>
            </a:r>
            <a:r>
              <a:rPr lang="en-GB" sz="2200" b="1" u="none" strike="noStrike" dirty="0">
                <a:solidFill>
                  <a:schemeClr val="bg1"/>
                </a:solidFill>
                <a:effectLst/>
              </a:rPr>
              <a:t> did what we set out to do, and I hope that is reflected in your experiences.  </a:t>
            </a:r>
          </a:p>
          <a:p>
            <a:pPr algn="ctr"/>
            <a:endParaRPr lang="en-GB" sz="2200" b="1" dirty="0">
              <a:solidFill>
                <a:schemeClr val="bg1"/>
              </a:solidFill>
            </a:endParaRPr>
          </a:p>
          <a:p>
            <a:pPr algn="ctr"/>
            <a:r>
              <a:rPr lang="en-GB" sz="2200" b="1" u="none" strike="noStrike" dirty="0">
                <a:solidFill>
                  <a:schemeClr val="bg1"/>
                </a:solidFill>
                <a:effectLst/>
              </a:rPr>
              <a:t>You’ll see the improvements we made in our network later in the presentation, but we never rest on our laurels, and so peak planning for </a:t>
            </a:r>
            <a:br>
              <a:rPr lang="en-GB" sz="2200" b="1" u="none" strike="noStrike" dirty="0">
                <a:solidFill>
                  <a:schemeClr val="bg1"/>
                </a:solidFill>
                <a:effectLst/>
              </a:rPr>
            </a:br>
            <a:r>
              <a:rPr lang="en-GB" sz="2200" b="1" u="none" strike="noStrike" dirty="0">
                <a:solidFill>
                  <a:schemeClr val="bg1"/>
                </a:solidFill>
                <a:effectLst/>
              </a:rPr>
              <a:t>2025 begins now. Your feedback and insights are key to us continuing to improve, not just for peak, but for every day we serve you.</a:t>
            </a:r>
          </a:p>
          <a:p>
            <a:pPr algn="ctr"/>
            <a:r>
              <a:rPr lang="en-GB" sz="2200" b="1" u="none" strike="noStrike" dirty="0">
                <a:solidFill>
                  <a:schemeClr val="bg1"/>
                </a:solidFill>
                <a:effectLst/>
              </a:rPr>
              <a:t> </a:t>
            </a:r>
          </a:p>
          <a:p>
            <a:pPr algn="ctr"/>
            <a:r>
              <a:rPr lang="en-GB" sz="2200" b="1" u="none" strike="noStrike" dirty="0">
                <a:solidFill>
                  <a:schemeClr val="bg1"/>
                </a:solidFill>
                <a:effectLst/>
              </a:rPr>
              <a:t>Thanks again for the volume you’ve sent with us, and I look forward to another successful year of our companies working and growing together.</a:t>
            </a:r>
          </a:p>
        </p:txBody>
      </p:sp>
      <p:grpSp>
        <p:nvGrpSpPr>
          <p:cNvPr id="2" name="Group 1">
            <a:extLst>
              <a:ext uri="{FF2B5EF4-FFF2-40B4-BE49-F238E27FC236}">
                <a16:creationId xmlns:a16="http://schemas.microsoft.com/office/drawing/2014/main" id="{B1BA1A74-5C62-77DF-3521-6983AB62147C}"/>
              </a:ext>
            </a:extLst>
          </p:cNvPr>
          <p:cNvGrpSpPr/>
          <p:nvPr/>
        </p:nvGrpSpPr>
        <p:grpSpPr>
          <a:xfrm>
            <a:off x="5876926" y="7631452"/>
            <a:ext cx="4502146" cy="1353834"/>
            <a:chOff x="6019241" y="7153143"/>
            <a:chExt cx="4502146" cy="1353834"/>
          </a:xfrm>
        </p:grpSpPr>
        <p:sp>
          <p:nvSpPr>
            <p:cNvPr id="28" name="object 3">
              <a:extLst>
                <a:ext uri="{FF2B5EF4-FFF2-40B4-BE49-F238E27FC236}">
                  <a16:creationId xmlns:a16="http://schemas.microsoft.com/office/drawing/2014/main" id="{A0A6A57E-EFCC-5AA7-8CB7-D2E3CCB64B26}"/>
                </a:ext>
              </a:extLst>
            </p:cNvPr>
            <p:cNvSpPr txBox="1"/>
            <p:nvPr/>
          </p:nvSpPr>
          <p:spPr>
            <a:xfrm>
              <a:off x="7666378" y="7414806"/>
              <a:ext cx="2855009"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b="1" dirty="0">
                  <a:solidFill>
                    <a:schemeClr val="bg1"/>
                  </a:solidFill>
                  <a:effectLst/>
                </a:rPr>
                <a:t>Jon Nicholson</a:t>
              </a:r>
            </a:p>
            <a:p>
              <a:r>
                <a:rPr lang="en-GB" b="1" dirty="0">
                  <a:solidFill>
                    <a:schemeClr val="bg1"/>
                  </a:solidFill>
                </a:rPr>
                <a:t>Sales, Marketing and Customer Experience Director</a:t>
              </a:r>
              <a:r>
                <a:rPr lang="en-GB" b="1" dirty="0">
                  <a:solidFill>
                    <a:schemeClr val="bg1"/>
                  </a:solidFill>
                  <a:effectLst/>
                </a:rPr>
                <a:t> </a:t>
              </a:r>
            </a:p>
          </p:txBody>
        </p:sp>
        <p:pic>
          <p:nvPicPr>
            <p:cNvPr id="1026" name="Picture 2">
              <a:extLst>
                <a:ext uri="{FF2B5EF4-FFF2-40B4-BE49-F238E27FC236}">
                  <a16:creationId xmlns:a16="http://schemas.microsoft.com/office/drawing/2014/main" id="{06B1568E-163E-F574-AD3C-902455C0EFA1}"/>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019241" y="7153143"/>
              <a:ext cx="1353834" cy="1353834"/>
            </a:xfrm>
            <a:prstGeom prst="rect">
              <a:avLst/>
            </a:prstGeom>
            <a:ln>
              <a:noFill/>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03702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E9FA8-8661-EC59-568F-626832F2F0BA}"/>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AB765337-98EB-94A4-38E5-976536A45952}"/>
              </a:ext>
            </a:extLst>
          </p:cNvPr>
          <p:cNvSpPr/>
          <p:nvPr/>
        </p:nvSpPr>
        <p:spPr>
          <a:xfrm>
            <a:off x="0" y="0"/>
            <a:ext cx="16256000"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bject 2">
            <a:extLst>
              <a:ext uri="{FF2B5EF4-FFF2-40B4-BE49-F238E27FC236}">
                <a16:creationId xmlns:a16="http://schemas.microsoft.com/office/drawing/2014/main" id="{1120E5F9-D152-20A4-54A8-F148F298B71B}"/>
              </a:ext>
            </a:extLst>
          </p:cNvPr>
          <p:cNvSpPr txBox="1">
            <a:spLocks/>
          </p:cNvSpPr>
          <p:nvPr/>
        </p:nvSpPr>
        <p:spPr>
          <a:xfrm>
            <a:off x="924441" y="1071880"/>
            <a:ext cx="1145985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Trusted by many to deliver for their business </a:t>
            </a:r>
            <a:endParaRPr kumimoji="0" lang="en-GB" sz="4500" b="1" i="0" u="none" strike="noStrike" kern="0" cap="none" spc="-150" normalizeH="0" baseline="0" noProof="0" dirty="0">
              <a:ln>
                <a:noFill/>
              </a:ln>
              <a:solidFill>
                <a:srgbClr val="DA202A"/>
              </a:solidFill>
              <a:effectLst/>
              <a:highlight>
                <a:srgbClr val="FFFF00"/>
              </a:highlight>
              <a:uLnTx/>
              <a:uFillTx/>
              <a:latin typeface="Calibri" panose="020F0502020204030204" pitchFamily="34" charset="0"/>
              <a:ea typeface="+mj-ea"/>
              <a:cs typeface="Calibri" panose="020F0502020204030204" pitchFamily="34" charset="0"/>
            </a:endParaRPr>
          </a:p>
        </p:txBody>
      </p:sp>
      <p:sp>
        <p:nvSpPr>
          <p:cNvPr id="21" name="object 26">
            <a:extLst>
              <a:ext uri="{FF2B5EF4-FFF2-40B4-BE49-F238E27FC236}">
                <a16:creationId xmlns:a16="http://schemas.microsoft.com/office/drawing/2014/main" id="{9733B00A-26EF-C173-FE80-02DA6CF95364}"/>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9D76C5CC-B12B-AF57-30BB-3700BB0B4E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81652" y="2525237"/>
            <a:ext cx="2293520" cy="1529014"/>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A7E64074-4251-4C32-B631-0F1DA0C250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98891" y="2525237"/>
            <a:ext cx="2293520" cy="1529014"/>
          </a:xfrm>
          <a:prstGeom prst="rect">
            <a:avLst/>
          </a:prstGeom>
        </p:spPr>
      </p:pic>
      <p:pic>
        <p:nvPicPr>
          <p:cNvPr id="14" name="Picture 13" descr="A black and white logo&#10;&#10;Description automatically generated">
            <a:extLst>
              <a:ext uri="{FF2B5EF4-FFF2-40B4-BE49-F238E27FC236}">
                <a16:creationId xmlns:a16="http://schemas.microsoft.com/office/drawing/2014/main" id="{DC17AC24-21D5-D577-5D22-A16D2F73AE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64413" y="4050307"/>
            <a:ext cx="2293520" cy="1529014"/>
          </a:xfrm>
          <a:prstGeom prst="rect">
            <a:avLst/>
          </a:prstGeom>
        </p:spPr>
      </p:pic>
      <p:pic>
        <p:nvPicPr>
          <p:cNvPr id="17" name="Picture 16">
            <a:extLst>
              <a:ext uri="{FF2B5EF4-FFF2-40B4-BE49-F238E27FC236}">
                <a16:creationId xmlns:a16="http://schemas.microsoft.com/office/drawing/2014/main" id="{FC5A9D69-F220-12F7-3E4C-F2D675D2FD9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781652" y="4050307"/>
            <a:ext cx="2293520" cy="1529013"/>
          </a:xfrm>
          <a:prstGeom prst="rect">
            <a:avLst/>
          </a:prstGeom>
        </p:spPr>
      </p:pic>
      <p:pic>
        <p:nvPicPr>
          <p:cNvPr id="19" name="Picture 18" descr="A black swoosh logo&#10;&#10;Description automatically generated">
            <a:extLst>
              <a:ext uri="{FF2B5EF4-FFF2-40B4-BE49-F238E27FC236}">
                <a16:creationId xmlns:a16="http://schemas.microsoft.com/office/drawing/2014/main" id="{64F65AF6-CCFA-C3D3-3995-C01D73793D5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698891" y="4052279"/>
            <a:ext cx="2293520" cy="1529014"/>
          </a:xfrm>
          <a:prstGeom prst="rect">
            <a:avLst/>
          </a:prstGeom>
        </p:spPr>
      </p:pic>
      <p:pic>
        <p:nvPicPr>
          <p:cNvPr id="23" name="Picture 22" descr="A black background with a black square&#10;&#10;Description automatically generated with medium confidence">
            <a:extLst>
              <a:ext uri="{FF2B5EF4-FFF2-40B4-BE49-F238E27FC236}">
                <a16:creationId xmlns:a16="http://schemas.microsoft.com/office/drawing/2014/main" id="{AB2E809E-8477-9BCD-7152-8C44E66324A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47172" y="5583265"/>
            <a:ext cx="2293520" cy="1529014"/>
          </a:xfrm>
          <a:prstGeom prst="rect">
            <a:avLst/>
          </a:prstGeom>
        </p:spPr>
      </p:pic>
      <p:pic>
        <p:nvPicPr>
          <p:cNvPr id="25" name="Picture 24" descr="A black background with a black square&#10;&#10;Description automatically generated with medium confidence">
            <a:extLst>
              <a:ext uri="{FF2B5EF4-FFF2-40B4-BE49-F238E27FC236}">
                <a16:creationId xmlns:a16="http://schemas.microsoft.com/office/drawing/2014/main" id="{D0A9AB0F-A86A-A7D2-CC9C-403AC2F20A5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64413" y="5583265"/>
            <a:ext cx="2293520" cy="1529014"/>
          </a:xfrm>
          <a:prstGeom prst="rect">
            <a:avLst/>
          </a:prstGeom>
        </p:spPr>
      </p:pic>
      <p:pic>
        <p:nvPicPr>
          <p:cNvPr id="27" name="Picture 26" descr="A black text on a black background&#10;&#10;Description automatically generated">
            <a:extLst>
              <a:ext uri="{FF2B5EF4-FFF2-40B4-BE49-F238E27FC236}">
                <a16:creationId xmlns:a16="http://schemas.microsoft.com/office/drawing/2014/main" id="{0C9F2BE0-6E6B-AAC3-DEFD-7F3ED1CF561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626156" y="5583265"/>
            <a:ext cx="2293520" cy="1529014"/>
          </a:xfrm>
          <a:prstGeom prst="rect">
            <a:avLst/>
          </a:prstGeom>
        </p:spPr>
      </p:pic>
      <p:pic>
        <p:nvPicPr>
          <p:cNvPr id="29" name="Picture 28" descr="A black background with white text&#10;&#10;Description automatically generated">
            <a:extLst>
              <a:ext uri="{FF2B5EF4-FFF2-40B4-BE49-F238E27FC236}">
                <a16:creationId xmlns:a16="http://schemas.microsoft.com/office/drawing/2014/main" id="{C4DC6408-983C-726F-BDDC-FEE8E1B8F815}"/>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781652" y="5583265"/>
            <a:ext cx="2293520" cy="1529014"/>
          </a:xfrm>
          <a:prstGeom prst="rect">
            <a:avLst/>
          </a:prstGeom>
        </p:spPr>
      </p:pic>
      <p:pic>
        <p:nvPicPr>
          <p:cNvPr id="31" name="Picture 30" descr="A black background with a black and white logo&#10;&#10;Description automatically generated">
            <a:extLst>
              <a:ext uri="{FF2B5EF4-FFF2-40B4-BE49-F238E27FC236}">
                <a16:creationId xmlns:a16="http://schemas.microsoft.com/office/drawing/2014/main" id="{99260079-E79C-649A-DE97-EAFE9E790D15}"/>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47172" y="7112279"/>
            <a:ext cx="2293520" cy="1529014"/>
          </a:xfrm>
          <a:prstGeom prst="rect">
            <a:avLst/>
          </a:prstGeom>
        </p:spPr>
      </p:pic>
      <p:pic>
        <p:nvPicPr>
          <p:cNvPr id="33" name="Picture 32" descr="A black background with a black square&#10;&#10;Description automatically generated with medium confidence">
            <a:extLst>
              <a:ext uri="{FF2B5EF4-FFF2-40B4-BE49-F238E27FC236}">
                <a16:creationId xmlns:a16="http://schemas.microsoft.com/office/drawing/2014/main" id="{5F53AF57-1FDB-D00F-D49F-D5C0A426A4C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864413" y="7116223"/>
            <a:ext cx="2293520" cy="1529014"/>
          </a:xfrm>
          <a:prstGeom prst="rect">
            <a:avLst/>
          </a:prstGeom>
        </p:spPr>
      </p:pic>
      <p:pic>
        <p:nvPicPr>
          <p:cNvPr id="35" name="Picture 34" descr="A black background with a black square&#10;&#10;Description automatically generated with medium confidence">
            <a:extLst>
              <a:ext uri="{FF2B5EF4-FFF2-40B4-BE49-F238E27FC236}">
                <a16:creationId xmlns:a16="http://schemas.microsoft.com/office/drawing/2014/main" id="{ED38322B-095A-408F-B3F7-0D9318BE8F51}"/>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781652" y="7116223"/>
            <a:ext cx="2293520" cy="1529014"/>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99DD058C-20DA-0625-4756-9E159B5DD5E6}"/>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03779" y="2384064"/>
            <a:ext cx="2593881" cy="1729254"/>
          </a:xfrm>
          <a:prstGeom prst="rect">
            <a:avLst/>
          </a:prstGeom>
        </p:spPr>
      </p:pic>
      <p:pic>
        <p:nvPicPr>
          <p:cNvPr id="13" name="Picture 12" descr="A black text on a black background&#10;&#10;Description automatically generated">
            <a:extLst>
              <a:ext uri="{FF2B5EF4-FFF2-40B4-BE49-F238E27FC236}">
                <a16:creationId xmlns:a16="http://schemas.microsoft.com/office/drawing/2014/main" id="{4FD03180-7BBD-DCB8-5D71-D84C2066A500}"/>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590040" y="2378146"/>
            <a:ext cx="2806683" cy="1871122"/>
          </a:xfrm>
          <a:prstGeom prst="rect">
            <a:avLst/>
          </a:prstGeom>
        </p:spPr>
      </p:pic>
      <p:pic>
        <p:nvPicPr>
          <p:cNvPr id="22" name="Picture 21" descr="A black and white logo&#10;&#10;Description automatically generated">
            <a:extLst>
              <a:ext uri="{FF2B5EF4-FFF2-40B4-BE49-F238E27FC236}">
                <a16:creationId xmlns:a16="http://schemas.microsoft.com/office/drawing/2014/main" id="{7EA3E70D-5874-AE7E-FA4D-C4A9E08E5A36}"/>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45869" y="3842651"/>
            <a:ext cx="2806683" cy="1871122"/>
          </a:xfrm>
          <a:prstGeom prst="rect">
            <a:avLst/>
          </a:prstGeom>
        </p:spPr>
      </p:pic>
      <p:pic>
        <p:nvPicPr>
          <p:cNvPr id="26" name="Picture 25" descr="A black and white logo&#10;&#10;Description automatically generated">
            <a:extLst>
              <a:ext uri="{FF2B5EF4-FFF2-40B4-BE49-F238E27FC236}">
                <a16:creationId xmlns:a16="http://schemas.microsoft.com/office/drawing/2014/main" id="{8584704B-E05E-AE0D-118F-AF159C5723B7}"/>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2334715" y="5454626"/>
            <a:ext cx="2679438" cy="1786292"/>
          </a:xfrm>
          <a:prstGeom prst="rect">
            <a:avLst/>
          </a:prstGeom>
        </p:spPr>
      </p:pic>
      <p:pic>
        <p:nvPicPr>
          <p:cNvPr id="30" name="Picture 29" descr="A black and white logo&#10;&#10;Description automatically generated">
            <a:extLst>
              <a:ext uri="{FF2B5EF4-FFF2-40B4-BE49-F238E27FC236}">
                <a16:creationId xmlns:a16="http://schemas.microsoft.com/office/drawing/2014/main" id="{DA3ACBE7-986C-80DD-6AC5-C9E9F3A408EA}"/>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12253504" y="2313130"/>
            <a:ext cx="2806683" cy="1871122"/>
          </a:xfrm>
          <a:prstGeom prst="rect">
            <a:avLst/>
          </a:prstGeom>
        </p:spPr>
      </p:pic>
      <p:pic>
        <p:nvPicPr>
          <p:cNvPr id="34" name="Picture 33" descr="A black background with white text&#10;&#10;Description automatically generated">
            <a:extLst>
              <a:ext uri="{FF2B5EF4-FFF2-40B4-BE49-F238E27FC236}">
                <a16:creationId xmlns:a16="http://schemas.microsoft.com/office/drawing/2014/main" id="{B2317C72-0B97-6961-291F-4E739EFEB026}"/>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2354012" y="3942264"/>
            <a:ext cx="2806685" cy="1871123"/>
          </a:xfrm>
          <a:prstGeom prst="rect">
            <a:avLst/>
          </a:prstGeom>
        </p:spPr>
      </p:pic>
      <p:pic>
        <p:nvPicPr>
          <p:cNvPr id="5" name="Picture 4" descr="Black text on a black background&#10;&#10;Description automatically generated">
            <a:extLst>
              <a:ext uri="{FF2B5EF4-FFF2-40B4-BE49-F238E27FC236}">
                <a16:creationId xmlns:a16="http://schemas.microsoft.com/office/drawing/2014/main" id="{838D5833-6839-D760-4796-4E7FDFAF9892}"/>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9464369" y="6945978"/>
            <a:ext cx="2617094" cy="1744729"/>
          </a:xfrm>
          <a:prstGeom prst="rect">
            <a:avLst/>
          </a:prstGeom>
        </p:spPr>
      </p:pic>
      <p:pic>
        <p:nvPicPr>
          <p:cNvPr id="24" name="Picture 23" descr="A black square with black text&#10;&#10;Description automatically generated">
            <a:extLst>
              <a:ext uri="{FF2B5EF4-FFF2-40B4-BE49-F238E27FC236}">
                <a16:creationId xmlns:a16="http://schemas.microsoft.com/office/drawing/2014/main" id="{7475E13D-8ECE-576B-F996-F0D6F1C6E43A}"/>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2243250" y="6882780"/>
            <a:ext cx="2806685" cy="1871123"/>
          </a:xfrm>
          <a:prstGeom prst="rect">
            <a:avLst/>
          </a:prstGeom>
        </p:spPr>
      </p:pic>
      <p:pic>
        <p:nvPicPr>
          <p:cNvPr id="2" name="Graphic 1">
            <a:extLst>
              <a:ext uri="{FF2B5EF4-FFF2-40B4-BE49-F238E27FC236}">
                <a16:creationId xmlns:a16="http://schemas.microsoft.com/office/drawing/2014/main" id="{FD724A49-6733-E4CC-6500-D8ED4F648F0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4115861" y="8742193"/>
            <a:ext cx="1400209" cy="1284595"/>
          </a:xfrm>
          <a:prstGeom prst="rect">
            <a:avLst/>
          </a:prstGeom>
        </p:spPr>
      </p:pic>
    </p:spTree>
    <p:extLst>
      <p:ext uri="{BB962C8B-B14F-4D97-AF65-F5344CB8AC3E}">
        <p14:creationId xmlns:p14="http://schemas.microsoft.com/office/powerpoint/2010/main" val="1044125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2F3CB-0C96-D688-C6BC-50D7960944AA}"/>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C013EA54-FCF5-4E9A-A3B9-CEDEE5508A32}"/>
              </a:ext>
            </a:extLst>
          </p:cNvPr>
          <p:cNvSpPr/>
          <p:nvPr/>
        </p:nvSpPr>
        <p:spPr>
          <a:xfrm>
            <a:off x="0"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26">
            <a:extLst>
              <a:ext uri="{FF2B5EF4-FFF2-40B4-BE49-F238E27FC236}">
                <a16:creationId xmlns:a16="http://schemas.microsoft.com/office/drawing/2014/main" id="{FF4F24A9-EFE3-BCEB-F7C8-4303771BC39F}"/>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object 3">
            <a:extLst>
              <a:ext uri="{FF2B5EF4-FFF2-40B4-BE49-F238E27FC236}">
                <a16:creationId xmlns:a16="http://schemas.microsoft.com/office/drawing/2014/main" id="{EF200DE2-F7A4-CDEA-2469-EA01254441B8}"/>
              </a:ext>
            </a:extLst>
          </p:cNvPr>
          <p:cNvSpPr txBox="1">
            <a:spLocks/>
          </p:cNvSpPr>
          <p:nvPr/>
        </p:nvSpPr>
        <p:spPr>
          <a:xfrm>
            <a:off x="1016000" y="913467"/>
            <a:ext cx="14224000" cy="14508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solidFill>
                  <a:srgbClr val="FDDA24"/>
                </a:solidFill>
              </a:rPr>
              <a:t>What some of our customers say about peak…</a:t>
            </a:r>
          </a:p>
          <a:p>
            <a:pPr hangingPunct="1"/>
            <a:endParaRPr lang="en-GB" sz="4500" spc="-150" dirty="0">
              <a:solidFill>
                <a:srgbClr val="FDDA24"/>
              </a:solidFill>
            </a:endParaRPr>
          </a:p>
        </p:txBody>
      </p:sp>
      <p:sp>
        <p:nvSpPr>
          <p:cNvPr id="21" name="Rounded Rectangle 20">
            <a:extLst>
              <a:ext uri="{FF2B5EF4-FFF2-40B4-BE49-F238E27FC236}">
                <a16:creationId xmlns:a16="http://schemas.microsoft.com/office/drawing/2014/main" id="{76EACEC4-8B15-E6F9-5744-B986BDD66954}"/>
              </a:ext>
            </a:extLst>
          </p:cNvPr>
          <p:cNvSpPr/>
          <p:nvPr/>
        </p:nvSpPr>
        <p:spPr>
          <a:xfrm>
            <a:off x="1566767" y="2197107"/>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bject 3">
            <a:extLst>
              <a:ext uri="{FF2B5EF4-FFF2-40B4-BE49-F238E27FC236}">
                <a16:creationId xmlns:a16="http://schemas.microsoft.com/office/drawing/2014/main" id="{9E8A9C71-BF47-E187-F579-C29B89309D27}"/>
              </a:ext>
            </a:extLst>
          </p:cNvPr>
          <p:cNvSpPr txBox="1"/>
          <p:nvPr/>
        </p:nvSpPr>
        <p:spPr>
          <a:xfrm>
            <a:off x="2035520" y="2516520"/>
            <a:ext cx="5436843" cy="2462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dirty="0">
                <a:solidFill>
                  <a:schemeClr val="tx1"/>
                </a:solidFill>
              </a:rPr>
              <a:t>“</a:t>
            </a:r>
            <a:r>
              <a:rPr lang="en-US" sz="2000" u="none" strike="noStrike" dirty="0">
                <a:solidFill>
                  <a:schemeClr val="tx1"/>
                </a:solidFill>
                <a:effectLst/>
              </a:rPr>
              <a:t>We would like to extend our heartfelt thanks to the </a:t>
            </a:r>
            <a:br>
              <a:rPr lang="en-US" sz="2000" u="none" strike="noStrike" dirty="0">
                <a:solidFill>
                  <a:schemeClr val="tx1"/>
                </a:solidFill>
                <a:effectLst/>
              </a:rPr>
            </a:br>
            <a:r>
              <a:rPr lang="en-US" sz="2000" u="none" strike="noStrike" dirty="0">
                <a:solidFill>
                  <a:schemeClr val="tx1"/>
                </a:solidFill>
                <a:effectLst/>
              </a:rPr>
              <a:t>Royal Mail team for your incredible partnership during this intense and rewarding peak period. </a:t>
            </a:r>
            <a:br>
              <a:rPr lang="en-US" sz="2000" u="none" strike="noStrike" dirty="0">
                <a:solidFill>
                  <a:schemeClr val="tx1"/>
                </a:solidFill>
                <a:effectLst/>
              </a:rPr>
            </a:br>
            <a:r>
              <a:rPr lang="en-US" sz="2000" b="1" u="none" strike="noStrike" dirty="0">
                <a:solidFill>
                  <a:schemeClr val="tx1"/>
                </a:solidFill>
                <a:effectLst/>
              </a:rPr>
              <a:t>Your</a:t>
            </a:r>
            <a:r>
              <a:rPr lang="en-US" sz="2000" b="1" dirty="0">
                <a:solidFill>
                  <a:schemeClr val="tx1"/>
                </a:solidFill>
              </a:rPr>
              <a:t> </a:t>
            </a:r>
            <a:r>
              <a:rPr lang="en-US" sz="2000" b="1" u="none" strike="noStrike" dirty="0">
                <a:solidFill>
                  <a:schemeClr val="tx1"/>
                </a:solidFill>
                <a:effectLst/>
              </a:rPr>
              <a:t>support and dedication played a vital role in ensuring the success of our operations</a:t>
            </a:r>
            <a:r>
              <a:rPr lang="en-US" sz="2000" u="none" strike="noStrike" dirty="0">
                <a:solidFill>
                  <a:schemeClr val="tx1"/>
                </a:solidFill>
                <a:effectLst/>
              </a:rPr>
              <a:t>, and we truly value the effort and collaboration you demonstrated.</a:t>
            </a:r>
            <a:r>
              <a:rPr lang="en-GB" sz="2000" dirty="0">
                <a:solidFill>
                  <a:schemeClr val="tx1"/>
                </a:solidFill>
                <a:effectLst/>
              </a:rPr>
              <a:t>”</a:t>
            </a:r>
            <a:endParaRPr lang="en-US" sz="2000" u="none" strike="noStrike" dirty="0">
              <a:solidFill>
                <a:schemeClr val="tx1"/>
              </a:solidFill>
              <a:effectLst/>
            </a:endParaRPr>
          </a:p>
          <a:p>
            <a:endParaRPr lang="en-GB" sz="2000" dirty="0">
              <a:solidFill>
                <a:schemeClr val="bg1"/>
              </a:solidFill>
              <a:effectLst/>
            </a:endParaRPr>
          </a:p>
        </p:txBody>
      </p:sp>
      <p:sp>
        <p:nvSpPr>
          <p:cNvPr id="23" name="object 26">
            <a:extLst>
              <a:ext uri="{FF2B5EF4-FFF2-40B4-BE49-F238E27FC236}">
                <a16:creationId xmlns:a16="http://schemas.microsoft.com/office/drawing/2014/main" id="{B4B3C137-3463-61A2-ABF7-2FE830CB0A4B}"/>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4" name="Graphic 23">
            <a:extLst>
              <a:ext uri="{FF2B5EF4-FFF2-40B4-BE49-F238E27FC236}">
                <a16:creationId xmlns:a16="http://schemas.microsoft.com/office/drawing/2014/main" id="{D252AC52-09B9-F9A6-0346-785419D7A48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15413" y="8742193"/>
            <a:ext cx="2003968" cy="1284595"/>
          </a:xfrm>
          <a:prstGeom prst="rect">
            <a:avLst/>
          </a:prstGeom>
        </p:spPr>
      </p:pic>
      <p:sp>
        <p:nvSpPr>
          <p:cNvPr id="27" name="Rounded Rectangle 26">
            <a:extLst>
              <a:ext uri="{FF2B5EF4-FFF2-40B4-BE49-F238E27FC236}">
                <a16:creationId xmlns:a16="http://schemas.microsoft.com/office/drawing/2014/main" id="{66A84A2A-F4DE-5DFC-C702-E5699AE33A14}"/>
              </a:ext>
            </a:extLst>
          </p:cNvPr>
          <p:cNvSpPr/>
          <p:nvPr/>
        </p:nvSpPr>
        <p:spPr>
          <a:xfrm>
            <a:off x="8516939" y="2197107"/>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bject 3">
            <a:extLst>
              <a:ext uri="{FF2B5EF4-FFF2-40B4-BE49-F238E27FC236}">
                <a16:creationId xmlns:a16="http://schemas.microsoft.com/office/drawing/2014/main" id="{F7FC6023-30C5-5C48-9F03-A5A3A0B18E14}"/>
              </a:ext>
            </a:extLst>
          </p:cNvPr>
          <p:cNvSpPr txBox="1"/>
          <p:nvPr/>
        </p:nvSpPr>
        <p:spPr>
          <a:xfrm>
            <a:off x="8966916" y="2642404"/>
            <a:ext cx="5535711" cy="2462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dirty="0">
                <a:solidFill>
                  <a:schemeClr val="tx1"/>
                </a:solidFill>
              </a:rPr>
              <a:t>“</a:t>
            </a:r>
            <a:r>
              <a:rPr lang="en-GB" sz="2000" b="0" u="none" strike="noStrike" dirty="0">
                <a:solidFill>
                  <a:srgbClr val="212121"/>
                </a:solidFill>
                <a:effectLst/>
                <a:latin typeface="Calibri" panose="020F0502020204030204" pitchFamily="34" charset="0"/>
              </a:rPr>
              <a:t>The requirement for additional trailers during </a:t>
            </a:r>
            <a:br>
              <a:rPr lang="en-GB" sz="2000" b="0" u="none" strike="noStrike" dirty="0">
                <a:solidFill>
                  <a:srgbClr val="212121"/>
                </a:solidFill>
                <a:effectLst/>
                <a:latin typeface="Calibri" panose="020F0502020204030204" pitchFamily="34" charset="0"/>
              </a:rPr>
            </a:br>
            <a:r>
              <a:rPr lang="en-GB" sz="2000" b="0" u="none" strike="noStrike" dirty="0">
                <a:solidFill>
                  <a:srgbClr val="212121"/>
                </a:solidFill>
                <a:effectLst/>
                <a:latin typeface="Calibri" panose="020F0502020204030204" pitchFamily="34" charset="0"/>
              </a:rPr>
              <a:t>this time was appreciated and to match the unprecedented demand we were seeing that was well and truly above the forecasts we had received. </a:t>
            </a:r>
            <a:br>
              <a:rPr lang="en-GB" sz="2000" b="0" u="none" strike="noStrike" dirty="0">
                <a:solidFill>
                  <a:srgbClr val="212121"/>
                </a:solidFill>
                <a:effectLst/>
                <a:latin typeface="Calibri" panose="020F0502020204030204" pitchFamily="34" charset="0"/>
              </a:rPr>
            </a:br>
            <a:r>
              <a:rPr lang="en-GB" sz="2000" b="1" u="none" strike="noStrike" dirty="0">
                <a:solidFill>
                  <a:srgbClr val="212121"/>
                </a:solidFill>
                <a:effectLst/>
                <a:latin typeface="Calibri" panose="020F0502020204030204" pitchFamily="34" charset="0"/>
              </a:rPr>
              <a:t>A great peak from a Bleckmann and </a:t>
            </a:r>
            <a:br>
              <a:rPr lang="en-GB" sz="2000" b="1" u="none" strike="noStrike" dirty="0">
                <a:solidFill>
                  <a:srgbClr val="212121"/>
                </a:solidFill>
                <a:effectLst/>
                <a:latin typeface="Calibri" panose="020F0502020204030204" pitchFamily="34" charset="0"/>
              </a:rPr>
            </a:br>
            <a:r>
              <a:rPr lang="en-GB" sz="2000" b="1" u="none" strike="noStrike" dirty="0">
                <a:solidFill>
                  <a:srgbClr val="212121"/>
                </a:solidFill>
                <a:effectLst/>
                <a:latin typeface="Calibri" panose="020F0502020204030204" pitchFamily="34" charset="0"/>
              </a:rPr>
              <a:t>Royal Mail point of view</a:t>
            </a:r>
            <a:r>
              <a:rPr lang="en-GB" sz="2000" b="0" u="none" strike="noStrike" dirty="0">
                <a:solidFill>
                  <a:srgbClr val="212121"/>
                </a:solidFill>
                <a:effectLst/>
                <a:latin typeface="Calibri" panose="020F0502020204030204" pitchFamily="34" charset="0"/>
              </a:rPr>
              <a:t>!” </a:t>
            </a:r>
            <a:endParaRPr lang="en-GB" sz="2000" u="none" strike="noStrike" dirty="0">
              <a:solidFill>
                <a:srgbClr val="212121"/>
              </a:solidFill>
              <a:effectLst/>
              <a:highlight>
                <a:srgbClr val="FFFF00"/>
              </a:highlight>
              <a:latin typeface="Calibri" panose="020F0502020204030204" pitchFamily="34" charset="0"/>
            </a:endParaRPr>
          </a:p>
          <a:p>
            <a:endParaRPr lang="en-GB" sz="2000" u="none" strike="noStrike" dirty="0">
              <a:solidFill>
                <a:srgbClr val="212121"/>
              </a:solidFill>
              <a:effectLst/>
              <a:latin typeface="Calibri" panose="020F0502020204030204" pitchFamily="34" charset="0"/>
            </a:endParaRPr>
          </a:p>
          <a:p>
            <a:endParaRPr lang="en-GB" sz="2000" dirty="0">
              <a:solidFill>
                <a:schemeClr val="bg1"/>
              </a:solidFill>
              <a:effectLst/>
            </a:endParaRPr>
          </a:p>
        </p:txBody>
      </p:sp>
      <p:sp>
        <p:nvSpPr>
          <p:cNvPr id="29" name="Rounded Rectangle 28">
            <a:extLst>
              <a:ext uri="{FF2B5EF4-FFF2-40B4-BE49-F238E27FC236}">
                <a16:creationId xmlns:a16="http://schemas.microsoft.com/office/drawing/2014/main" id="{C7837E10-7104-D9B1-137F-18F0FE6D4D65}"/>
              </a:ext>
            </a:extLst>
          </p:cNvPr>
          <p:cNvSpPr/>
          <p:nvPr/>
        </p:nvSpPr>
        <p:spPr>
          <a:xfrm>
            <a:off x="1566767" y="5383989"/>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bject 3">
            <a:extLst>
              <a:ext uri="{FF2B5EF4-FFF2-40B4-BE49-F238E27FC236}">
                <a16:creationId xmlns:a16="http://schemas.microsoft.com/office/drawing/2014/main" id="{6D296512-2D35-974A-6DE3-C752AB7E914A}"/>
              </a:ext>
            </a:extLst>
          </p:cNvPr>
          <p:cNvSpPr txBox="1"/>
          <p:nvPr/>
        </p:nvSpPr>
        <p:spPr>
          <a:xfrm>
            <a:off x="1938593" y="5564642"/>
            <a:ext cx="5436843" cy="27699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u="none" strike="noStrike" dirty="0">
                <a:solidFill>
                  <a:srgbClr val="212121"/>
                </a:solidFill>
                <a:effectLst/>
                <a:latin typeface="Calibri" panose="020F0502020204030204" pitchFamily="34" charset="0"/>
              </a:rPr>
              <a:t>“Thank you to Royal Mail for delivering for our customers throughout the last few weeks even with the weather related challenges. </a:t>
            </a:r>
            <a:r>
              <a:rPr lang="en-GB" sz="2000" b="1" u="none" strike="noStrike" dirty="0">
                <a:solidFill>
                  <a:srgbClr val="212121"/>
                </a:solidFill>
                <a:effectLst/>
                <a:latin typeface="Calibri" panose="020F0502020204030204" pitchFamily="34" charset="0"/>
              </a:rPr>
              <a:t>The team has been very reactive and accommodating to requests for additional collections and amendments to the schedule as well as consumables supply thus supporting our operations tremendously</a:t>
            </a:r>
            <a:r>
              <a:rPr lang="en-GB" sz="2000" u="none" strike="noStrike" dirty="0">
                <a:solidFill>
                  <a:srgbClr val="212121"/>
                </a:solidFill>
                <a:effectLst/>
                <a:latin typeface="Calibri" panose="020F0502020204030204" pitchFamily="34" charset="0"/>
              </a:rPr>
              <a:t>.” </a:t>
            </a:r>
          </a:p>
          <a:p>
            <a:endParaRPr lang="en-US" sz="2000" dirty="0"/>
          </a:p>
          <a:p>
            <a:endParaRPr lang="en-GB" sz="2000" dirty="0">
              <a:solidFill>
                <a:schemeClr val="bg1"/>
              </a:solidFill>
              <a:effectLst/>
            </a:endParaRPr>
          </a:p>
        </p:txBody>
      </p:sp>
      <p:sp>
        <p:nvSpPr>
          <p:cNvPr id="34" name="Rounded Rectangle 33">
            <a:extLst>
              <a:ext uri="{FF2B5EF4-FFF2-40B4-BE49-F238E27FC236}">
                <a16:creationId xmlns:a16="http://schemas.microsoft.com/office/drawing/2014/main" id="{ED30CD2D-DB27-C6B2-9CC3-9F1AACED45EC}"/>
              </a:ext>
            </a:extLst>
          </p:cNvPr>
          <p:cNvSpPr/>
          <p:nvPr/>
        </p:nvSpPr>
        <p:spPr>
          <a:xfrm>
            <a:off x="8516939" y="5383989"/>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bject 3">
            <a:extLst>
              <a:ext uri="{FF2B5EF4-FFF2-40B4-BE49-F238E27FC236}">
                <a16:creationId xmlns:a16="http://schemas.microsoft.com/office/drawing/2014/main" id="{BBF5A107-3D37-D01F-3B32-97CB6BBB7473}"/>
              </a:ext>
            </a:extLst>
          </p:cNvPr>
          <p:cNvSpPr txBox="1"/>
          <p:nvPr/>
        </p:nvSpPr>
        <p:spPr>
          <a:xfrm>
            <a:off x="9014268" y="5819399"/>
            <a:ext cx="5436843" cy="1538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dirty="0">
                <a:solidFill>
                  <a:schemeClr val="tx1"/>
                </a:solidFill>
              </a:rPr>
              <a:t>“</a:t>
            </a:r>
            <a:r>
              <a:rPr lang="en-GB" sz="2000" u="none" strike="noStrike" dirty="0">
                <a:solidFill>
                  <a:srgbClr val="212121"/>
                </a:solidFill>
                <a:effectLst/>
              </a:rPr>
              <a:t>A big thank you for all your support and collaboration over the last year. It’s been great working together, and I truly appreciate </a:t>
            </a:r>
            <a:br>
              <a:rPr lang="en-GB" sz="2000" u="none" strike="noStrike" dirty="0">
                <a:solidFill>
                  <a:srgbClr val="212121"/>
                </a:solidFill>
                <a:effectLst/>
              </a:rPr>
            </a:br>
            <a:r>
              <a:rPr lang="en-GB" sz="2000" u="none" strike="noStrike" dirty="0">
                <a:solidFill>
                  <a:srgbClr val="212121"/>
                </a:solidFill>
                <a:effectLst/>
              </a:rPr>
              <a:t>everything you’ve done to help us make </a:t>
            </a:r>
            <a:br>
              <a:rPr lang="en-GB" sz="2000" u="none" strike="noStrike" dirty="0">
                <a:solidFill>
                  <a:srgbClr val="212121"/>
                </a:solidFill>
                <a:effectLst/>
              </a:rPr>
            </a:br>
            <a:r>
              <a:rPr lang="en-GB" sz="2000" u="none" strike="noStrike" dirty="0">
                <a:solidFill>
                  <a:srgbClr val="212121"/>
                </a:solidFill>
                <a:effectLst/>
              </a:rPr>
              <a:t>this year &amp; Black Friday period a success.</a:t>
            </a:r>
            <a:r>
              <a:rPr lang="en-GB" sz="2000" dirty="0"/>
              <a:t>” </a:t>
            </a:r>
            <a:endParaRPr lang="en-GB" sz="2000" dirty="0">
              <a:solidFill>
                <a:schemeClr val="bg1"/>
              </a:solidFill>
              <a:effectLst/>
            </a:endParaRPr>
          </a:p>
        </p:txBody>
      </p:sp>
      <p:pic>
        <p:nvPicPr>
          <p:cNvPr id="39" name="Picture 38" descr="A person and person walking with boxes&#10;&#10;Description automatically generated">
            <a:extLst>
              <a:ext uri="{FF2B5EF4-FFF2-40B4-BE49-F238E27FC236}">
                <a16:creationId xmlns:a16="http://schemas.microsoft.com/office/drawing/2014/main" id="{B8D1B0FA-FDD3-95BD-D7DD-DB1DBD97F6B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62619" y="5490603"/>
            <a:ext cx="1775787" cy="3290170"/>
          </a:xfrm>
          <a:prstGeom prst="rect">
            <a:avLst/>
          </a:prstGeom>
        </p:spPr>
      </p:pic>
      <p:pic>
        <p:nvPicPr>
          <p:cNvPr id="42" name="Picture 41" descr="A person and person walking with boxes&#10;&#10;Description automatically generated">
            <a:extLst>
              <a:ext uri="{FF2B5EF4-FFF2-40B4-BE49-F238E27FC236}">
                <a16:creationId xmlns:a16="http://schemas.microsoft.com/office/drawing/2014/main" id="{9FEDB643-5D5F-21B5-B87D-C341AAD686A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23779" y="5426468"/>
            <a:ext cx="2085975" cy="3290170"/>
          </a:xfrm>
          <a:prstGeom prst="rect">
            <a:avLst/>
          </a:prstGeom>
        </p:spPr>
      </p:pic>
      <p:pic>
        <p:nvPicPr>
          <p:cNvPr id="43" name="Picture 42" descr="A person and person walking with boxes&#10;&#10;Description automatically generated">
            <a:extLst>
              <a:ext uri="{FF2B5EF4-FFF2-40B4-BE49-F238E27FC236}">
                <a16:creationId xmlns:a16="http://schemas.microsoft.com/office/drawing/2014/main" id="{77B92734-4779-4DDF-7308-27827E3C632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4020103" y="5426468"/>
            <a:ext cx="2057400" cy="3290170"/>
          </a:xfrm>
          <a:prstGeom prst="rect">
            <a:avLst/>
          </a:prstGeom>
        </p:spPr>
      </p:pic>
      <p:pic>
        <p:nvPicPr>
          <p:cNvPr id="2" name="Picture 1" descr="A black swoosh logo&#10;&#10;Description automatically generated">
            <a:extLst>
              <a:ext uri="{FF2B5EF4-FFF2-40B4-BE49-F238E27FC236}">
                <a16:creationId xmlns:a16="http://schemas.microsoft.com/office/drawing/2014/main" id="{9369C612-4A84-AD87-18DC-8868C787195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361113" y="4251443"/>
            <a:ext cx="1029566" cy="686377"/>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7430042F-1E52-B002-49CF-BB5E6BE01A6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930809" y="7324732"/>
            <a:ext cx="1630010" cy="1086673"/>
          </a:xfrm>
          <a:prstGeom prst="rect">
            <a:avLst/>
          </a:prstGeom>
        </p:spPr>
      </p:pic>
      <p:pic>
        <p:nvPicPr>
          <p:cNvPr id="1026" name="Picture 2" descr="Bleckmann logo">
            <a:extLst>
              <a:ext uri="{FF2B5EF4-FFF2-40B4-BE49-F238E27FC236}">
                <a16:creationId xmlns:a16="http://schemas.microsoft.com/office/drawing/2014/main" id="{F795BFD5-5218-B0A6-C5DD-AEF8B9B274D0}"/>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827219" y="4192808"/>
            <a:ext cx="1507162" cy="5877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lack and white logo&#10;&#10;Description automatically generated">
            <a:extLst>
              <a:ext uri="{FF2B5EF4-FFF2-40B4-BE49-F238E27FC236}">
                <a16:creationId xmlns:a16="http://schemas.microsoft.com/office/drawing/2014/main" id="{B27ABA63-2434-74ED-EB3C-7B5D6E9E7FD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2863948" y="7098763"/>
            <a:ext cx="1701769" cy="1134513"/>
          </a:xfrm>
          <a:prstGeom prst="rect">
            <a:avLst/>
          </a:prstGeom>
        </p:spPr>
      </p:pic>
    </p:spTree>
    <p:extLst>
      <p:ext uri="{BB962C8B-B14F-4D97-AF65-F5344CB8AC3E}">
        <p14:creationId xmlns:p14="http://schemas.microsoft.com/office/powerpoint/2010/main" val="410191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7448D-5EF0-221B-8796-25EA37AFBAE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A32FBB1-D74A-3074-B888-DDF5F452B245}"/>
              </a:ext>
            </a:extLst>
          </p:cNvPr>
          <p:cNvSpPr/>
          <p:nvPr/>
        </p:nvSpPr>
        <p:spPr>
          <a:xfrm flipH="1">
            <a:off x="9714644" y="0"/>
            <a:ext cx="6595144" cy="10160000"/>
          </a:xfrm>
          <a:prstGeom prst="rect">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919CBAD-6C89-B093-DC77-91A14D349BA7}"/>
              </a:ext>
            </a:extLst>
          </p:cNvPr>
          <p:cNvPicPr>
            <a:picLocks noChangeAspect="1"/>
          </p:cNvPicPr>
          <p:nvPr/>
        </p:nvPicPr>
        <p:blipFill>
          <a:blip r:embed="rId3"/>
          <a:stretch>
            <a:fillRect/>
          </a:stretch>
        </p:blipFill>
        <p:spPr>
          <a:xfrm flipH="1">
            <a:off x="6492558" y="0"/>
            <a:ext cx="5387415" cy="10206828"/>
          </a:xfrm>
          <a:prstGeom prst="rect">
            <a:avLst/>
          </a:prstGeom>
        </p:spPr>
      </p:pic>
      <p:sp>
        <p:nvSpPr>
          <p:cNvPr id="9" name="object 3">
            <a:extLst>
              <a:ext uri="{FF2B5EF4-FFF2-40B4-BE49-F238E27FC236}">
                <a16:creationId xmlns:a16="http://schemas.microsoft.com/office/drawing/2014/main" id="{C281DFDB-6D3A-170E-F01D-289167793C29}"/>
              </a:ext>
            </a:extLst>
          </p:cNvPr>
          <p:cNvSpPr txBox="1">
            <a:spLocks/>
          </p:cNvSpPr>
          <p:nvPr/>
        </p:nvSpPr>
        <p:spPr>
          <a:xfrm>
            <a:off x="1026160" y="465216"/>
            <a:ext cx="14224000" cy="14508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endParaRPr lang="en-GB" sz="4500" dirty="0"/>
          </a:p>
        </p:txBody>
      </p:sp>
      <p:pic>
        <p:nvPicPr>
          <p:cNvPr id="13" name="Graphic 12">
            <a:extLst>
              <a:ext uri="{FF2B5EF4-FFF2-40B4-BE49-F238E27FC236}">
                <a16:creationId xmlns:a16="http://schemas.microsoft.com/office/drawing/2014/main" id="{7595285E-DAC2-AB59-2E7F-80248A400E9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115861" y="8742193"/>
            <a:ext cx="1400209" cy="1284595"/>
          </a:xfrm>
          <a:prstGeom prst="rect">
            <a:avLst/>
          </a:prstGeom>
        </p:spPr>
      </p:pic>
      <p:sp>
        <p:nvSpPr>
          <p:cNvPr id="12" name="object 26">
            <a:extLst>
              <a:ext uri="{FF2B5EF4-FFF2-40B4-BE49-F238E27FC236}">
                <a16:creationId xmlns:a16="http://schemas.microsoft.com/office/drawing/2014/main" id="{E1654449-184D-EF19-4952-C01BFA36C24B}"/>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3" name="Picture 22" descr="A group of people in red and black&#10;&#10;Description automatically generated">
            <a:extLst>
              <a:ext uri="{FF2B5EF4-FFF2-40B4-BE49-F238E27FC236}">
                <a16:creationId xmlns:a16="http://schemas.microsoft.com/office/drawing/2014/main" id="{EAE7F925-1F81-BDF6-5955-F7235DB1E005}"/>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5531569" y="4557289"/>
            <a:ext cx="2755162" cy="5304603"/>
          </a:xfrm>
          <a:prstGeom prst="rect">
            <a:avLst/>
          </a:prstGeom>
        </p:spPr>
      </p:pic>
      <p:graphicFrame>
        <p:nvGraphicFramePr>
          <p:cNvPr id="4" name="Content Placeholder 7">
            <a:extLst>
              <a:ext uri="{FF2B5EF4-FFF2-40B4-BE49-F238E27FC236}">
                <a16:creationId xmlns:a16="http://schemas.microsoft.com/office/drawing/2014/main" id="{71096802-DB63-9309-2782-C1186C1C9684}"/>
              </a:ext>
            </a:extLst>
          </p:cNvPr>
          <p:cNvGraphicFramePr>
            <a:graphicFrameLocks/>
          </p:cNvGraphicFramePr>
          <p:nvPr>
            <p:extLst>
              <p:ext uri="{D42A27DB-BD31-4B8C-83A1-F6EECF244321}">
                <p14:modId xmlns:p14="http://schemas.microsoft.com/office/powerpoint/2010/main" val="816148801"/>
              </p:ext>
            </p:extLst>
          </p:nvPr>
        </p:nvGraphicFramePr>
        <p:xfrm>
          <a:off x="8098047" y="2795347"/>
          <a:ext cx="7499242" cy="4887789"/>
        </p:xfrm>
        <a:graphic>
          <a:graphicData uri="http://schemas.openxmlformats.org/drawingml/2006/chart">
            <c:chart xmlns:c="http://schemas.openxmlformats.org/drawingml/2006/chart" xmlns:r="http://schemas.openxmlformats.org/officeDocument/2006/relationships" r:id="rId7"/>
          </a:graphicData>
        </a:graphic>
      </p:graphicFrame>
      <p:sp>
        <p:nvSpPr>
          <p:cNvPr id="11" name="object 3">
            <a:extLst>
              <a:ext uri="{FF2B5EF4-FFF2-40B4-BE49-F238E27FC236}">
                <a16:creationId xmlns:a16="http://schemas.microsoft.com/office/drawing/2014/main" id="{F7FE3759-1C0A-7962-1781-1A2B047E44D9}"/>
              </a:ext>
            </a:extLst>
          </p:cNvPr>
          <p:cNvSpPr txBox="1">
            <a:spLocks/>
          </p:cNvSpPr>
          <p:nvPr/>
        </p:nvSpPr>
        <p:spPr>
          <a:xfrm>
            <a:off x="8263863" y="1402234"/>
            <a:ext cx="10032050" cy="6862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4500" spc="-150" dirty="0"/>
              <a:t>An improved peak performance </a:t>
            </a:r>
          </a:p>
        </p:txBody>
      </p:sp>
      <p:pic>
        <p:nvPicPr>
          <p:cNvPr id="17" name="Picture 16" descr="A black and pink text&#10;&#10;Description automatically generated">
            <a:extLst>
              <a:ext uri="{FF2B5EF4-FFF2-40B4-BE49-F238E27FC236}">
                <a16:creationId xmlns:a16="http://schemas.microsoft.com/office/drawing/2014/main" id="{7C35D079-25AD-DCF8-CAB1-CB610D87C25B}"/>
              </a:ext>
            </a:extLst>
          </p:cNvPr>
          <p:cNvPicPr>
            <a:picLocks noChangeAspect="1"/>
          </p:cNvPicPr>
          <p:nvPr/>
        </p:nvPicPr>
        <p:blipFill>
          <a:blip r:embed="rId8" cstate="screen">
            <a:extLst>
              <a:ext uri="{28A0092B-C50C-407E-A947-70E740481C1C}">
                <a14:useLocalDpi xmlns:a14="http://schemas.microsoft.com/office/drawing/2010/main"/>
              </a:ext>
            </a:extLst>
          </a:blip>
          <a:srcRect l="4932" t="9516" r="3418" b="10883"/>
          <a:stretch/>
        </p:blipFill>
        <p:spPr>
          <a:xfrm>
            <a:off x="658711" y="3531499"/>
            <a:ext cx="5833848" cy="3415483"/>
          </a:xfrm>
          <a:prstGeom prst="rect">
            <a:avLst/>
          </a:prstGeom>
        </p:spPr>
      </p:pic>
      <p:pic>
        <p:nvPicPr>
          <p:cNvPr id="19" name="Picture 18">
            <a:extLst>
              <a:ext uri="{FF2B5EF4-FFF2-40B4-BE49-F238E27FC236}">
                <a16:creationId xmlns:a16="http://schemas.microsoft.com/office/drawing/2014/main" id="{CD7B77A0-1F36-9915-CDFF-FE3E12CB979E}"/>
              </a:ext>
            </a:extLst>
          </p:cNvPr>
          <p:cNvPicPr>
            <a:picLocks noChangeAspect="1"/>
          </p:cNvPicPr>
          <p:nvPr/>
        </p:nvPicPr>
        <p:blipFill>
          <a:blip r:embed="rId9" cstate="screen">
            <a:extLst>
              <a:ext uri="{28A0092B-C50C-407E-A947-70E740481C1C}">
                <a14:useLocalDpi xmlns:a14="http://schemas.microsoft.com/office/drawing/2010/main"/>
              </a:ext>
            </a:extLst>
          </a:blip>
          <a:srcRect t="10754" r="12726" b="27863"/>
          <a:stretch/>
        </p:blipFill>
        <p:spPr>
          <a:xfrm>
            <a:off x="523871" y="6830341"/>
            <a:ext cx="5707742" cy="2106449"/>
          </a:xfrm>
          <a:prstGeom prst="rect">
            <a:avLst/>
          </a:prstGeom>
        </p:spPr>
      </p:pic>
      <p:pic>
        <p:nvPicPr>
          <p:cNvPr id="21" name="Picture 20" descr="A black background with red text&#10;&#10;Description automatically generated">
            <a:extLst>
              <a:ext uri="{FF2B5EF4-FFF2-40B4-BE49-F238E27FC236}">
                <a16:creationId xmlns:a16="http://schemas.microsoft.com/office/drawing/2014/main" id="{9E1B4EE3-9C53-46FF-73F0-F5310222338F}"/>
              </a:ext>
            </a:extLst>
          </p:cNvPr>
          <p:cNvPicPr>
            <a:picLocks noChangeAspect="1"/>
          </p:cNvPicPr>
          <p:nvPr/>
        </p:nvPicPr>
        <p:blipFill>
          <a:blip r:embed="rId10" cstate="screen">
            <a:extLst>
              <a:ext uri="{28A0092B-C50C-407E-A947-70E740481C1C}">
                <a14:useLocalDpi xmlns:a14="http://schemas.microsoft.com/office/drawing/2010/main"/>
              </a:ext>
            </a:extLst>
          </a:blip>
          <a:srcRect t="14835" r="28083" b="19919"/>
          <a:stretch/>
        </p:blipFill>
        <p:spPr>
          <a:xfrm>
            <a:off x="313662" y="542290"/>
            <a:ext cx="6595144" cy="2822374"/>
          </a:xfrm>
          <a:prstGeom prst="rect">
            <a:avLst/>
          </a:prstGeom>
        </p:spPr>
      </p:pic>
    </p:spTree>
    <p:extLst>
      <p:ext uri="{BB962C8B-B14F-4D97-AF65-F5344CB8AC3E}">
        <p14:creationId xmlns:p14="http://schemas.microsoft.com/office/powerpoint/2010/main" val="3135439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1B03-C991-8FB6-50BA-AC624836B70D}"/>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199D36E9-D426-668D-2845-EC54BA9055DC}"/>
              </a:ext>
            </a:extLst>
          </p:cNvPr>
          <p:cNvSpPr/>
          <p:nvPr/>
        </p:nvSpPr>
        <p:spPr>
          <a:xfrm>
            <a:off x="-1" y="7660"/>
            <a:ext cx="16256000"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bject 2">
            <a:extLst>
              <a:ext uri="{FF2B5EF4-FFF2-40B4-BE49-F238E27FC236}">
                <a16:creationId xmlns:a16="http://schemas.microsoft.com/office/drawing/2014/main" id="{3DCDD7F0-9D0E-DFB3-E0D0-021A68D335BC}"/>
              </a:ext>
            </a:extLst>
          </p:cNvPr>
          <p:cNvSpPr txBox="1">
            <a:spLocks/>
          </p:cNvSpPr>
          <p:nvPr/>
        </p:nvSpPr>
        <p:spPr>
          <a:xfrm>
            <a:off x="924441" y="679924"/>
            <a:ext cx="1465776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W</a:t>
            </a:r>
            <a:r>
              <a:rPr lang="en-GB" sz="4500" b="1" spc="-150" dirty="0">
                <a:solidFill>
                  <a:srgbClr val="DA202A"/>
                </a:solidFill>
                <a:latin typeface="Calibri" panose="020F0502020204030204" pitchFamily="34" charset="0"/>
                <a:cs typeface="Calibri" panose="020F0502020204030204" pitchFamily="34" charset="0"/>
              </a:rPr>
              <a:t>e delivered millions of items nationwide </a:t>
            </a:r>
            <a:endPar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endParaRPr>
          </a:p>
        </p:txBody>
      </p:sp>
      <p:sp>
        <p:nvSpPr>
          <p:cNvPr id="21" name="object 26">
            <a:extLst>
              <a:ext uri="{FF2B5EF4-FFF2-40B4-BE49-F238E27FC236}">
                <a16:creationId xmlns:a16="http://schemas.microsoft.com/office/drawing/2014/main" id="{7FE73D89-4F10-9F12-03B2-884689B3E5DC}"/>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object 63">
            <a:extLst>
              <a:ext uri="{FF2B5EF4-FFF2-40B4-BE49-F238E27FC236}">
                <a16:creationId xmlns:a16="http://schemas.microsoft.com/office/drawing/2014/main" id="{D15B80EA-8CDF-B0CC-3ABD-F5A29A005539}"/>
              </a:ext>
            </a:extLst>
          </p:cNvPr>
          <p:cNvSpPr txBox="1"/>
          <p:nvPr/>
        </p:nvSpPr>
        <p:spPr>
          <a:xfrm>
            <a:off x="1440035" y="6838161"/>
            <a:ext cx="3067096" cy="931024"/>
          </a:xfrm>
          <a:prstGeom prst="rect">
            <a:avLst/>
          </a:prstGeom>
        </p:spPr>
        <p:txBody>
          <a:bodyPr vert="horz" wrap="square" lIns="0" tIns="7620" rIns="0" bIns="0" rtlCol="0">
            <a:spAutoFit/>
          </a:bodyPr>
          <a:lstStyle/>
          <a:p>
            <a:pPr algn="ctr"/>
            <a:r>
              <a:rPr lang="en-US" sz="2000" spc="-30" dirty="0">
                <a:solidFill>
                  <a:srgbClr val="55575A"/>
                </a:solidFill>
                <a:latin typeface="Calibri" panose="020F0502020204030204" pitchFamily="34" charset="0"/>
                <a:cs typeface="Calibri" panose="020F0502020204030204" pitchFamily="34" charset="0"/>
              </a:rPr>
              <a:t>We delivered </a:t>
            </a:r>
            <a:r>
              <a:rPr lang="en-US" sz="2000" b="1" spc="-30" dirty="0">
                <a:solidFill>
                  <a:srgbClr val="55575A"/>
                </a:solidFill>
                <a:latin typeface="Calibri" panose="020F0502020204030204" pitchFamily="34" charset="0"/>
                <a:cs typeface="Calibri" panose="020F0502020204030204" pitchFamily="34" charset="0"/>
              </a:rPr>
              <a:t>over 250 million Parcels</a:t>
            </a:r>
            <a:r>
              <a:rPr lang="en-US" sz="2000" spc="-30" dirty="0">
                <a:solidFill>
                  <a:srgbClr val="55575A"/>
                </a:solidFill>
                <a:latin typeface="Calibri" panose="020F0502020204030204" pitchFamily="34" charset="0"/>
                <a:cs typeface="Calibri" panose="020F0502020204030204" pitchFamily="34" charset="0"/>
              </a:rPr>
              <a:t> and </a:t>
            </a:r>
            <a:r>
              <a:rPr lang="en-US" sz="2000" b="1" spc="-30" dirty="0">
                <a:solidFill>
                  <a:srgbClr val="55575A"/>
                </a:solidFill>
                <a:latin typeface="Calibri" panose="020F0502020204030204" pitchFamily="34" charset="0"/>
                <a:cs typeface="Calibri" panose="020F0502020204030204" pitchFamily="34" charset="0"/>
              </a:rPr>
              <a:t>hundreds of millions of Letters</a:t>
            </a:r>
            <a:r>
              <a:rPr lang="en-US" sz="2000" spc="-30" dirty="0">
                <a:solidFill>
                  <a:srgbClr val="55575A"/>
                </a:solidFill>
                <a:latin typeface="Calibri" panose="020F0502020204030204" pitchFamily="34" charset="0"/>
                <a:cs typeface="Calibri" panose="020F0502020204030204" pitchFamily="34" charset="0"/>
              </a:rPr>
              <a:t> over peak.*</a:t>
            </a:r>
          </a:p>
        </p:txBody>
      </p:sp>
      <p:sp>
        <p:nvSpPr>
          <p:cNvPr id="13" name="object 63">
            <a:extLst>
              <a:ext uri="{FF2B5EF4-FFF2-40B4-BE49-F238E27FC236}">
                <a16:creationId xmlns:a16="http://schemas.microsoft.com/office/drawing/2014/main" id="{E242202F-5443-91CF-FAC0-3A60C68DB1F6}"/>
              </a:ext>
            </a:extLst>
          </p:cNvPr>
          <p:cNvSpPr txBox="1"/>
          <p:nvPr/>
        </p:nvSpPr>
        <p:spPr>
          <a:xfrm>
            <a:off x="6128537" y="6886287"/>
            <a:ext cx="3998925" cy="1327736"/>
          </a:xfrm>
          <a:prstGeom prst="rect">
            <a:avLst/>
          </a:prstGeom>
        </p:spPr>
        <p:txBody>
          <a:bodyPr vert="horz" wrap="square" lIns="0" tIns="7620" rIns="0" bIns="0" rtlCol="0">
            <a:spAutoFit/>
          </a:bodyPr>
          <a:lstStyle/>
          <a:p>
            <a:pPr marL="12700" marR="5080" algn="ctr">
              <a:lnSpc>
                <a:spcPct val="101800"/>
              </a:lnSpc>
              <a:spcBef>
                <a:spcPts val="60"/>
              </a:spcBef>
            </a:pPr>
            <a:r>
              <a:rPr lang="en-US" sz="2100" spc="-30" dirty="0">
                <a:solidFill>
                  <a:srgbClr val="55575A"/>
                </a:solidFill>
                <a:latin typeface="Calibri" panose="020F0502020204030204" pitchFamily="34" charset="0"/>
                <a:cs typeface="Calibri" panose="020F0502020204030204" pitchFamily="34" charset="0"/>
              </a:rPr>
              <a:t>In the month of December, we delivered around </a:t>
            </a:r>
            <a:r>
              <a:rPr lang="en-US" sz="2100" b="1" spc="-30" dirty="0">
                <a:solidFill>
                  <a:srgbClr val="55575A"/>
                </a:solidFill>
                <a:latin typeface="Calibri" panose="020F0502020204030204" pitchFamily="34" charset="0"/>
                <a:cs typeface="Calibri" panose="020F0502020204030204" pitchFamily="34" charset="0"/>
              </a:rPr>
              <a:t>a third more </a:t>
            </a:r>
            <a:r>
              <a:rPr lang="en-US" sz="2100" spc="-30" dirty="0">
                <a:solidFill>
                  <a:srgbClr val="55575A"/>
                </a:solidFill>
                <a:latin typeface="Calibri" panose="020F0502020204030204" pitchFamily="34" charset="0"/>
                <a:cs typeface="Calibri" panose="020F0502020204030204" pitchFamily="34" charset="0"/>
              </a:rPr>
              <a:t>Tracked items compared to last year</a:t>
            </a:r>
          </a:p>
          <a:p>
            <a:pPr marL="12700" marR="5080" algn="ctr">
              <a:lnSpc>
                <a:spcPct val="101800"/>
              </a:lnSpc>
              <a:spcBef>
                <a:spcPts val="60"/>
              </a:spcBef>
            </a:pPr>
            <a:endParaRPr lang="en-US" sz="2100" spc="-30" dirty="0">
              <a:solidFill>
                <a:srgbClr val="55575A"/>
              </a:solidFill>
              <a:latin typeface="Calibri" panose="020F0502020204030204" pitchFamily="34" charset="0"/>
              <a:cs typeface="Calibri" panose="020F0502020204030204" pitchFamily="34" charset="0"/>
            </a:endParaRPr>
          </a:p>
        </p:txBody>
      </p:sp>
      <p:sp>
        <p:nvSpPr>
          <p:cNvPr id="14" name="object 63">
            <a:extLst>
              <a:ext uri="{FF2B5EF4-FFF2-40B4-BE49-F238E27FC236}">
                <a16:creationId xmlns:a16="http://schemas.microsoft.com/office/drawing/2014/main" id="{322F1C6D-F17C-E0F3-7369-C57112FC152A}"/>
              </a:ext>
            </a:extLst>
          </p:cNvPr>
          <p:cNvSpPr txBox="1"/>
          <p:nvPr/>
        </p:nvSpPr>
        <p:spPr>
          <a:xfrm>
            <a:off x="11401788" y="6886287"/>
            <a:ext cx="3414177" cy="1946687"/>
          </a:xfrm>
          <a:prstGeom prst="rect">
            <a:avLst/>
          </a:prstGeom>
        </p:spPr>
        <p:txBody>
          <a:bodyPr vert="horz" wrap="square" lIns="0" tIns="7620" rIns="0" bIns="0" rtlCol="0">
            <a:spAutoFit/>
          </a:bodyPr>
          <a:lstStyle/>
          <a:p>
            <a:pPr marL="12065" algn="ctr" hangingPunct="1">
              <a:spcBef>
                <a:spcPts val="1500"/>
              </a:spcBef>
              <a:buClr>
                <a:srgbClr val="DA202A"/>
              </a:buClr>
              <a:tabLst>
                <a:tab pos="229235" algn="l"/>
              </a:tabLst>
              <a:defRPr/>
            </a:pPr>
            <a:r>
              <a:rPr lang="en-US" sz="2100" spc="-30" dirty="0">
                <a:solidFill>
                  <a:srgbClr val="55575A"/>
                </a:solidFill>
                <a:latin typeface="Calibri" panose="020F0502020204030204" pitchFamily="34" charset="0"/>
                <a:cs typeface="Calibri" panose="020F0502020204030204" pitchFamily="34" charset="0"/>
              </a:rPr>
              <a:t>Our busiest day for Tracked items was 2</a:t>
            </a:r>
            <a:r>
              <a:rPr lang="en-US" sz="2100" spc="-30" baseline="30000" dirty="0">
                <a:solidFill>
                  <a:srgbClr val="55575A"/>
                </a:solidFill>
                <a:latin typeface="Calibri" panose="020F0502020204030204" pitchFamily="34" charset="0"/>
                <a:cs typeface="Calibri" panose="020F0502020204030204" pitchFamily="34" charset="0"/>
              </a:rPr>
              <a:t>nd</a:t>
            </a:r>
            <a:r>
              <a:rPr lang="en-US" sz="2100" spc="-30" dirty="0">
                <a:solidFill>
                  <a:srgbClr val="55575A"/>
                </a:solidFill>
                <a:latin typeface="Calibri" panose="020F0502020204030204" pitchFamily="34" charset="0"/>
                <a:cs typeface="Calibri" panose="020F0502020204030204" pitchFamily="34" charset="0"/>
              </a:rPr>
              <a:t> December where we </a:t>
            </a:r>
            <a:r>
              <a:rPr lang="en-US" sz="2100" b="1" spc="-30" dirty="0">
                <a:solidFill>
                  <a:srgbClr val="55575A"/>
                </a:solidFill>
                <a:latin typeface="Calibri" panose="020F0502020204030204" pitchFamily="34" charset="0"/>
                <a:cs typeface="Calibri" panose="020F0502020204030204" pitchFamily="34" charset="0"/>
              </a:rPr>
              <a:t>received over 5 million items </a:t>
            </a:r>
            <a:r>
              <a:rPr lang="en-US" sz="2100" spc="-30" dirty="0">
                <a:solidFill>
                  <a:srgbClr val="55575A"/>
                </a:solidFill>
                <a:latin typeface="Calibri" panose="020F0502020204030204" pitchFamily="34" charset="0"/>
                <a:cs typeface="Calibri" panose="020F0502020204030204" pitchFamily="34" charset="0"/>
              </a:rPr>
              <a:t>into our network</a:t>
            </a:r>
          </a:p>
          <a:p>
            <a:pPr algn="ctr"/>
            <a:endParaRPr lang="en-GB" sz="2100" spc="-30" dirty="0">
              <a:solidFill>
                <a:srgbClr val="55575A"/>
              </a:solidFill>
              <a:latin typeface="Calibri" panose="020F0502020204030204" pitchFamily="34" charset="0"/>
              <a:cs typeface="Calibri" panose="020F0502020204030204" pitchFamily="34" charset="0"/>
            </a:endParaRPr>
          </a:p>
          <a:p>
            <a:pPr algn="ctr"/>
            <a:endParaRPr lang="en-GB" sz="2100" spc="-30" dirty="0">
              <a:solidFill>
                <a:srgbClr val="55575A"/>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518480FF-83DA-8FA2-F328-02B29C712241}"/>
              </a:ext>
            </a:extLst>
          </p:cNvPr>
          <p:cNvSpPr txBox="1"/>
          <p:nvPr/>
        </p:nvSpPr>
        <p:spPr>
          <a:xfrm>
            <a:off x="828189" y="9561990"/>
            <a:ext cx="6543032" cy="276999"/>
          </a:xfrm>
          <a:prstGeom prst="rect">
            <a:avLst/>
          </a:prstGeom>
          <a:noFill/>
        </p:spPr>
        <p:txBody>
          <a:bodyPr wrap="square" rtlCol="0">
            <a:spAutoFit/>
          </a:bodyPr>
          <a:lstStyle/>
          <a:p>
            <a:r>
              <a:rPr lang="en-US" baseline="30000" dirty="0">
                <a:solidFill>
                  <a:srgbClr val="55575A"/>
                </a:solidFill>
              </a:rPr>
              <a:t>*Our peak period runs from 4 November 2024 to 5 January 2025</a:t>
            </a:r>
          </a:p>
        </p:txBody>
      </p:sp>
      <p:pic>
        <p:nvPicPr>
          <p:cNvPr id="2" name="Graphic 1">
            <a:extLst>
              <a:ext uri="{FF2B5EF4-FFF2-40B4-BE49-F238E27FC236}">
                <a16:creationId xmlns:a16="http://schemas.microsoft.com/office/drawing/2014/main" id="{F63AD839-CDA6-E5B7-5461-406A12EA1B9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115861" y="8742193"/>
            <a:ext cx="1400209" cy="1284595"/>
          </a:xfrm>
          <a:prstGeom prst="rect">
            <a:avLst/>
          </a:prstGeom>
        </p:spPr>
      </p:pic>
      <p:sp>
        <p:nvSpPr>
          <p:cNvPr id="5" name="Oval 4">
            <a:extLst>
              <a:ext uri="{FF2B5EF4-FFF2-40B4-BE49-F238E27FC236}">
                <a16:creationId xmlns:a16="http://schemas.microsoft.com/office/drawing/2014/main" id="{AA101A6C-B34C-6F7E-1BD9-AD71E899A488}"/>
              </a:ext>
            </a:extLst>
          </p:cNvPr>
          <p:cNvSpPr/>
          <p:nvPr/>
        </p:nvSpPr>
        <p:spPr>
          <a:xfrm>
            <a:off x="6612749" y="2955235"/>
            <a:ext cx="3259125" cy="3259125"/>
          </a:xfrm>
          <a:prstGeom prst="ellipse">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artoon of a person holding a box&#10;&#10;Description automatically generated">
            <a:extLst>
              <a:ext uri="{FF2B5EF4-FFF2-40B4-BE49-F238E27FC236}">
                <a16:creationId xmlns:a16="http://schemas.microsoft.com/office/drawing/2014/main" id="{7C059ED3-2055-75AB-A049-D3610B1D683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69955" y="2473249"/>
            <a:ext cx="2566737" cy="3995753"/>
          </a:xfrm>
          <a:prstGeom prst="rect">
            <a:avLst/>
          </a:prstGeom>
        </p:spPr>
      </p:pic>
      <p:sp>
        <p:nvSpPr>
          <p:cNvPr id="7" name="Oval 6">
            <a:extLst>
              <a:ext uri="{FF2B5EF4-FFF2-40B4-BE49-F238E27FC236}">
                <a16:creationId xmlns:a16="http://schemas.microsoft.com/office/drawing/2014/main" id="{03EA8AFC-3F9D-6051-D791-2D52325CD7FD}"/>
              </a:ext>
            </a:extLst>
          </p:cNvPr>
          <p:cNvSpPr/>
          <p:nvPr/>
        </p:nvSpPr>
        <p:spPr>
          <a:xfrm>
            <a:off x="1344020" y="2955235"/>
            <a:ext cx="3259125" cy="3259125"/>
          </a:xfrm>
          <a:prstGeom prst="ellipse">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CB49249-A1ED-7B7D-F046-53BC80B34DA0}"/>
              </a:ext>
            </a:extLst>
          </p:cNvPr>
          <p:cNvSpPr/>
          <p:nvPr/>
        </p:nvSpPr>
        <p:spPr>
          <a:xfrm>
            <a:off x="11479313" y="2955235"/>
            <a:ext cx="3259125" cy="3259125"/>
          </a:xfrm>
          <a:prstGeom prst="ellipse">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erson in a red van&#10;&#10;Description automatically generated">
            <a:extLst>
              <a:ext uri="{FF2B5EF4-FFF2-40B4-BE49-F238E27FC236}">
                <a16:creationId xmlns:a16="http://schemas.microsoft.com/office/drawing/2014/main" id="{9EF002B0-69A8-395A-5F9F-812466E3D81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229473" y="3412464"/>
            <a:ext cx="3930315" cy="2729564"/>
          </a:xfrm>
          <a:prstGeom prst="rect">
            <a:avLst/>
          </a:prstGeom>
        </p:spPr>
      </p:pic>
      <p:pic>
        <p:nvPicPr>
          <p:cNvPr id="17" name="Picture 16" descr="A person climbing up a stack of boxes&#10;&#10;Description automatically generated">
            <a:extLst>
              <a:ext uri="{FF2B5EF4-FFF2-40B4-BE49-F238E27FC236}">
                <a16:creationId xmlns:a16="http://schemas.microsoft.com/office/drawing/2014/main" id="{6B62CB4F-83C4-8B10-14A7-24E612B6849D}"/>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51824" y="2784561"/>
            <a:ext cx="2851579" cy="3159496"/>
          </a:xfrm>
          <a:prstGeom prst="rect">
            <a:avLst/>
          </a:prstGeom>
        </p:spPr>
      </p:pic>
    </p:spTree>
    <p:extLst>
      <p:ext uri="{BB962C8B-B14F-4D97-AF65-F5344CB8AC3E}">
        <p14:creationId xmlns:p14="http://schemas.microsoft.com/office/powerpoint/2010/main" val="131705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oster of a building with a stack of boxes&#10;&#10;Description automatically generated">
            <a:extLst>
              <a:ext uri="{FF2B5EF4-FFF2-40B4-BE49-F238E27FC236}">
                <a16:creationId xmlns:a16="http://schemas.microsoft.com/office/drawing/2014/main" id="{F6029A38-7F67-5D5B-D5F6-9913E468E9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6256000" cy="10160000"/>
          </a:xfrm>
          <a:prstGeom prst="rect">
            <a:avLst/>
          </a:prstGeom>
        </p:spPr>
      </p:pic>
    </p:spTree>
    <p:extLst>
      <p:ext uri="{BB962C8B-B14F-4D97-AF65-F5344CB8AC3E}">
        <p14:creationId xmlns:p14="http://schemas.microsoft.com/office/powerpoint/2010/main" val="2986591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8551A7-6FB5-1CA2-3B54-BF40A1DCADCF}"/>
              </a:ext>
            </a:extLst>
          </p:cNvPr>
          <p:cNvSpPr/>
          <p:nvPr/>
        </p:nvSpPr>
        <p:spPr>
          <a:xfrm>
            <a:off x="-10161"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bject 3">
            <a:extLst>
              <a:ext uri="{FF2B5EF4-FFF2-40B4-BE49-F238E27FC236}">
                <a16:creationId xmlns:a16="http://schemas.microsoft.com/office/drawing/2014/main" id="{71CDDE20-36BF-4607-A06F-FCA82C65FD26}"/>
              </a:ext>
            </a:extLst>
          </p:cNvPr>
          <p:cNvSpPr txBox="1">
            <a:spLocks/>
          </p:cNvSpPr>
          <p:nvPr/>
        </p:nvSpPr>
        <p:spPr>
          <a:xfrm>
            <a:off x="1026160" y="465216"/>
            <a:ext cx="14224000" cy="14508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endParaRPr lang="en-GB" sz="4500" dirty="0"/>
          </a:p>
        </p:txBody>
      </p:sp>
      <p:sp>
        <p:nvSpPr>
          <p:cNvPr id="16" name="object 3">
            <a:extLst>
              <a:ext uri="{FF2B5EF4-FFF2-40B4-BE49-F238E27FC236}">
                <a16:creationId xmlns:a16="http://schemas.microsoft.com/office/drawing/2014/main" id="{38B95F96-06FA-475E-BB4D-B92C538882B8}"/>
              </a:ext>
            </a:extLst>
          </p:cNvPr>
          <p:cNvSpPr txBox="1">
            <a:spLocks/>
          </p:cNvSpPr>
          <p:nvPr/>
        </p:nvSpPr>
        <p:spPr>
          <a:xfrm>
            <a:off x="1005840" y="602118"/>
            <a:ext cx="14224000" cy="8710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4500" spc="-150" dirty="0">
                <a:solidFill>
                  <a:srgbClr val="FDDA24"/>
                </a:solidFill>
              </a:rPr>
              <a:t>Learnings from peak 2024</a:t>
            </a:r>
          </a:p>
        </p:txBody>
      </p:sp>
      <p:sp>
        <p:nvSpPr>
          <p:cNvPr id="18" name="Rectangle 17">
            <a:extLst>
              <a:ext uri="{FF2B5EF4-FFF2-40B4-BE49-F238E27FC236}">
                <a16:creationId xmlns:a16="http://schemas.microsoft.com/office/drawing/2014/main" id="{9F21B95E-6387-4BB2-84F1-84F5F93807BC}"/>
              </a:ext>
            </a:extLst>
          </p:cNvPr>
          <p:cNvSpPr/>
          <p:nvPr/>
        </p:nvSpPr>
        <p:spPr>
          <a:xfrm>
            <a:off x="1005839" y="1500336"/>
            <a:ext cx="14224000" cy="759182"/>
          </a:xfrm>
          <a:prstGeom prst="rect">
            <a:avLst/>
          </a:prstGeom>
        </p:spPr>
        <p:txBody>
          <a:bodyPr wrap="square">
            <a:spAutoFit/>
          </a:bodyPr>
          <a:lstStyle/>
          <a:p>
            <a:pPr marL="12700" marR="180975">
              <a:lnSpc>
                <a:spcPts val="2620"/>
              </a:lnSpc>
              <a:spcBef>
                <a:spcPts val="60"/>
              </a:spcBef>
              <a:spcAft>
                <a:spcPts val="1800"/>
              </a:spcAft>
            </a:pPr>
            <a:r>
              <a:rPr lang="en-GB" sz="2200" spc="-10" dirty="0">
                <a:solidFill>
                  <a:schemeClr val="bg1"/>
                </a:solidFill>
                <a:latin typeface="Calibri" panose="020F0502020204030204" pitchFamily="34" charset="0"/>
                <a:cs typeface="Calibri" panose="020F0502020204030204" pitchFamily="34" charset="0"/>
              </a:rPr>
              <a:t>Every year </a:t>
            </a:r>
            <a:r>
              <a:rPr lang="en-GB" sz="2200" spc="-20" dirty="0">
                <a:solidFill>
                  <a:schemeClr val="bg1"/>
                </a:solidFill>
                <a:latin typeface="Calibri" panose="020F0502020204030204" pitchFamily="34" charset="0"/>
                <a:cs typeface="Calibri" panose="020F0502020204030204" pitchFamily="34" charset="0"/>
              </a:rPr>
              <a:t>we </a:t>
            </a:r>
            <a:r>
              <a:rPr lang="en-GB" sz="2200" dirty="0">
                <a:solidFill>
                  <a:schemeClr val="bg1"/>
                </a:solidFill>
                <a:latin typeface="Calibri" panose="020F0502020204030204" pitchFamily="34" charset="0"/>
                <a:cs typeface="Calibri" panose="020F0502020204030204" pitchFamily="34" charset="0"/>
              </a:rPr>
              <a:t>conduct a full review to understand opportunities to improve peak performance. </a:t>
            </a:r>
            <a:br>
              <a:rPr lang="en-GB" sz="2200" dirty="0">
                <a:solidFill>
                  <a:schemeClr val="bg1"/>
                </a:solidFill>
                <a:latin typeface="Calibri" panose="020F0502020204030204" pitchFamily="34" charset="0"/>
                <a:cs typeface="Calibri" panose="020F0502020204030204" pitchFamily="34" charset="0"/>
              </a:rPr>
            </a:br>
            <a:r>
              <a:rPr lang="en-GB" sz="2200" dirty="0">
                <a:solidFill>
                  <a:schemeClr val="bg1"/>
                </a:solidFill>
                <a:latin typeface="Calibri" panose="020F0502020204030204" pitchFamily="34" charset="0"/>
                <a:cs typeface="Calibri" panose="020F0502020204030204" pitchFamily="34" charset="0"/>
              </a:rPr>
              <a:t>Here are some areas we are focusing on already:</a:t>
            </a:r>
            <a:endParaRPr lang="en-US" sz="2200" dirty="0">
              <a:solidFill>
                <a:schemeClr val="bg1"/>
              </a:solidFill>
              <a:latin typeface="Calibri" panose="020F0502020204030204" pitchFamily="34" charset="0"/>
              <a:cs typeface="Calibri" panose="020F0502020204030204" pitchFamily="34" charset="0"/>
            </a:endParaRPr>
          </a:p>
        </p:txBody>
      </p:sp>
      <p:sp>
        <p:nvSpPr>
          <p:cNvPr id="5" name="object 26">
            <a:extLst>
              <a:ext uri="{FF2B5EF4-FFF2-40B4-BE49-F238E27FC236}">
                <a16:creationId xmlns:a16="http://schemas.microsoft.com/office/drawing/2014/main" id="{C1AC10A9-4A48-17EB-57E0-2D9C123C59CA}"/>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Graphic 5">
            <a:extLst>
              <a:ext uri="{FF2B5EF4-FFF2-40B4-BE49-F238E27FC236}">
                <a16:creationId xmlns:a16="http://schemas.microsoft.com/office/drawing/2014/main" id="{FB876D2C-1BAA-6FA2-323C-5467F1E21E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815413" y="8742193"/>
            <a:ext cx="2003968" cy="1284595"/>
          </a:xfrm>
          <a:prstGeom prst="rect">
            <a:avLst/>
          </a:prstGeom>
        </p:spPr>
      </p:pic>
      <p:sp>
        <p:nvSpPr>
          <p:cNvPr id="10" name="Rectangle 9">
            <a:extLst>
              <a:ext uri="{FF2B5EF4-FFF2-40B4-BE49-F238E27FC236}">
                <a16:creationId xmlns:a16="http://schemas.microsoft.com/office/drawing/2014/main" id="{6F0936A3-6A8D-7502-9797-8CA8149AEBFA}"/>
              </a:ext>
            </a:extLst>
          </p:cNvPr>
          <p:cNvSpPr/>
          <p:nvPr/>
        </p:nvSpPr>
        <p:spPr>
          <a:xfrm>
            <a:off x="899647" y="2475217"/>
            <a:ext cx="11273206" cy="6901889"/>
          </a:xfrm>
          <a:prstGeom prst="rect">
            <a:avLst/>
          </a:prstGeom>
        </p:spPr>
        <p:txBody>
          <a:bodyPr wrap="square">
            <a:spAutoFit/>
          </a:bodyPr>
          <a:lstStyle/>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Earlier planning</a:t>
            </a:r>
            <a:r>
              <a:rPr lang="en-GB" sz="2000" dirty="0">
                <a:solidFill>
                  <a:schemeClr val="bg1"/>
                </a:solidFill>
              </a:rPr>
              <a:t>: we started peak planning earlier than ever before to support success during peak, including early recruitment of extra people and we will be doing this for peak 2025</a:t>
            </a:r>
          </a:p>
          <a:p>
            <a:pPr marL="14400" marR="175260">
              <a:lnSpc>
                <a:spcPts val="2620"/>
              </a:lnSpc>
              <a:spcAft>
                <a:spcPts val="100"/>
              </a:spcAft>
              <a:buClr>
                <a:srgbClr val="FDDA24"/>
              </a:buClr>
              <a:tabLst>
                <a:tab pos="178435" algn="l"/>
              </a:tabLst>
            </a:pPr>
            <a:endParaRPr lang="en-GB" sz="2000" dirty="0">
              <a:solidFill>
                <a:schemeClr val="bg1"/>
              </a:solidFill>
            </a:endParaRPr>
          </a:p>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Fully functioning hubs</a:t>
            </a:r>
            <a:r>
              <a:rPr lang="en-GB" sz="2000" dirty="0">
                <a:solidFill>
                  <a:schemeClr val="bg1"/>
                </a:solidFill>
              </a:rPr>
              <a:t>: now our hubs are fully functioning we processed on average over 1 million items per day at these during Peak</a:t>
            </a:r>
          </a:p>
          <a:p>
            <a:pPr marL="230400" marR="175260" indent="-216000">
              <a:lnSpc>
                <a:spcPts val="2620"/>
              </a:lnSpc>
              <a:spcAft>
                <a:spcPts val="100"/>
              </a:spcAft>
              <a:buClr>
                <a:srgbClr val="FDDA24"/>
              </a:buClr>
              <a:buFont typeface="Chevin Std"/>
              <a:buChar char="•"/>
              <a:tabLst>
                <a:tab pos="178435" algn="l"/>
              </a:tabLst>
            </a:pPr>
            <a:endParaRPr lang="en-GB" sz="2000" dirty="0">
              <a:solidFill>
                <a:schemeClr val="bg1"/>
              </a:solidFill>
            </a:endParaRPr>
          </a:p>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More equipment</a:t>
            </a:r>
            <a:r>
              <a:rPr lang="en-GB" sz="2000" dirty="0">
                <a:solidFill>
                  <a:schemeClr val="bg1"/>
                </a:solidFill>
              </a:rPr>
              <a:t>: we invested in more equipment and better managed the equipment we have, such as Yorks and tagged these to make sure they were in the right place to keep items moving</a:t>
            </a:r>
          </a:p>
          <a:p>
            <a:pPr marL="230400" marR="175260" indent="-216000">
              <a:lnSpc>
                <a:spcPts val="2620"/>
              </a:lnSpc>
              <a:spcAft>
                <a:spcPts val="100"/>
              </a:spcAft>
              <a:buClr>
                <a:srgbClr val="FDDA24"/>
              </a:buClr>
              <a:buFont typeface="Chevin Std"/>
              <a:buChar char="•"/>
              <a:tabLst>
                <a:tab pos="178435" algn="l"/>
              </a:tabLst>
            </a:pPr>
            <a:endParaRPr lang="en-GB" sz="2000" dirty="0">
              <a:solidFill>
                <a:schemeClr val="bg1"/>
              </a:solidFill>
            </a:endParaRPr>
          </a:p>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Improving quality</a:t>
            </a:r>
            <a:r>
              <a:rPr lang="en-GB" sz="2000" dirty="0">
                <a:solidFill>
                  <a:schemeClr val="bg1"/>
                </a:solidFill>
              </a:rPr>
              <a:t>: we delivered later into the day, including afternoons and evenings to keep items moving to support quality, with positive improvements made especially on Tracked 24</a:t>
            </a:r>
          </a:p>
          <a:p>
            <a:pPr marL="14400" marR="175260">
              <a:lnSpc>
                <a:spcPts val="2620"/>
              </a:lnSpc>
              <a:spcAft>
                <a:spcPts val="100"/>
              </a:spcAft>
              <a:buClr>
                <a:srgbClr val="FDDA24"/>
              </a:buClr>
              <a:tabLst>
                <a:tab pos="178435" algn="l"/>
              </a:tabLst>
            </a:pPr>
            <a:endParaRPr lang="en-US" sz="2200" dirty="0">
              <a:solidFill>
                <a:schemeClr val="bg1"/>
              </a:solidFill>
              <a:latin typeface="Calibri" panose="020F0502020204030204" pitchFamily="34" charset="0"/>
              <a:cs typeface="Calibri" panose="020F0502020204030204" pitchFamily="34" charset="0"/>
            </a:endParaRPr>
          </a:p>
          <a:p>
            <a:pPr marL="230400" marR="175260" indent="-216000">
              <a:lnSpc>
                <a:spcPts val="2620"/>
              </a:lnSpc>
              <a:spcAft>
                <a:spcPts val="100"/>
              </a:spcAft>
              <a:buClr>
                <a:srgbClr val="FDDA24"/>
              </a:buClr>
              <a:buFont typeface="Chevin Std"/>
              <a:buChar char="•"/>
              <a:tabLst>
                <a:tab pos="178435" algn="l"/>
              </a:tabLst>
            </a:pPr>
            <a:r>
              <a:rPr lang="en-US" sz="2000" b="1" dirty="0">
                <a:solidFill>
                  <a:schemeClr val="bg1"/>
                </a:solidFill>
                <a:latin typeface="Calibri" panose="020F0502020204030204" pitchFamily="34" charset="0"/>
                <a:cs typeface="Calibri" panose="020F0502020204030204" pitchFamily="34" charset="0"/>
              </a:rPr>
              <a:t>R</a:t>
            </a:r>
            <a:r>
              <a:rPr lang="en-GB" sz="2000" b="1" dirty="0" err="1">
                <a:solidFill>
                  <a:schemeClr val="bg1"/>
                </a:solidFill>
              </a:rPr>
              <a:t>esilience</a:t>
            </a:r>
            <a:r>
              <a:rPr lang="en-GB" sz="2000" b="1" dirty="0">
                <a:solidFill>
                  <a:schemeClr val="bg1"/>
                </a:solidFill>
              </a:rPr>
              <a:t> during severe weather</a:t>
            </a:r>
            <a:r>
              <a:rPr lang="en-GB" sz="2000" dirty="0">
                <a:solidFill>
                  <a:schemeClr val="bg1"/>
                </a:solidFill>
              </a:rPr>
              <a:t>: we encountered significant weather events during this peak period, including Storm Darragh, which temporarily affected our operational network in some parts of the UK. We kept delivering whenever and wherever it was safe for us to do so. We quickly restored services back to normal, keeping customer disruption to a minimum</a:t>
            </a:r>
          </a:p>
          <a:p>
            <a:pPr marL="14400" marR="175260">
              <a:lnSpc>
                <a:spcPts val="2620"/>
              </a:lnSpc>
              <a:spcAft>
                <a:spcPts val="100"/>
              </a:spcAft>
              <a:buClr>
                <a:srgbClr val="FDDA24"/>
              </a:buClr>
              <a:tabLst>
                <a:tab pos="178435" algn="l"/>
              </a:tabLst>
            </a:pPr>
            <a:endParaRPr lang="en-US" sz="2000" dirty="0">
              <a:solidFill>
                <a:schemeClr val="bg1"/>
              </a:solidFill>
              <a:latin typeface="Calibri" panose="020F0502020204030204" pitchFamily="34" charset="0"/>
              <a:cs typeface="Calibri" panose="020F0502020204030204" pitchFamily="34" charset="0"/>
            </a:endParaRPr>
          </a:p>
          <a:p>
            <a:pPr marL="230400" indent="-216000">
              <a:lnSpc>
                <a:spcPts val="2620"/>
              </a:lnSpc>
              <a:spcAft>
                <a:spcPts val="100"/>
              </a:spcAft>
              <a:buClr>
                <a:srgbClr val="FDDA24"/>
              </a:buClr>
              <a:buFont typeface="Chevin Std"/>
              <a:buChar char="•"/>
              <a:tabLst>
                <a:tab pos="178435" algn="l"/>
              </a:tabLst>
            </a:pPr>
            <a:r>
              <a:rPr lang="en-US" sz="2000" b="1" dirty="0">
                <a:solidFill>
                  <a:schemeClr val="bg1"/>
                </a:solidFill>
                <a:latin typeface="Calibri" panose="020F0502020204030204" pitchFamily="34" charset="0"/>
                <a:cs typeface="Calibri" panose="020F0502020204030204" pitchFamily="34" charset="0"/>
              </a:rPr>
              <a:t>Size of parcels</a:t>
            </a:r>
            <a:r>
              <a:rPr lang="en-US" sz="2000" dirty="0">
                <a:solidFill>
                  <a:schemeClr val="bg1"/>
                </a:solidFill>
                <a:latin typeface="Calibri" panose="020F0502020204030204" pitchFamily="34" charset="0"/>
                <a:cs typeface="Calibri" panose="020F0502020204030204" pitchFamily="34" charset="0"/>
              </a:rPr>
              <a:t>: we changed the way we manage larger parcel sizes including using </a:t>
            </a:r>
            <a:r>
              <a:rPr lang="en-US" sz="2000" dirty="0" err="1">
                <a:solidFill>
                  <a:schemeClr val="bg1"/>
                </a:solidFill>
                <a:latin typeface="Calibri" panose="020F0502020204030204" pitchFamily="34" charset="0"/>
                <a:cs typeface="Calibri" panose="020F0502020204030204" pitchFamily="34" charset="0"/>
              </a:rPr>
              <a:t>Parcelforce</a:t>
            </a:r>
            <a:r>
              <a:rPr lang="en-US" sz="2000" dirty="0">
                <a:solidFill>
                  <a:schemeClr val="bg1"/>
                </a:solidFill>
                <a:latin typeface="Calibri" panose="020F0502020204030204" pitchFamily="34" charset="0"/>
                <a:cs typeface="Calibri" panose="020F0502020204030204" pitchFamily="34" charset="0"/>
              </a:rPr>
              <a:t> Worldwide to deliver some larger items to improve the delivery experience.</a:t>
            </a:r>
          </a:p>
          <a:p>
            <a:pPr marL="14400">
              <a:lnSpc>
                <a:spcPts val="2620"/>
              </a:lnSpc>
              <a:spcAft>
                <a:spcPts val="100"/>
              </a:spcAft>
              <a:buClr>
                <a:srgbClr val="FDDA24"/>
              </a:buClr>
              <a:tabLst>
                <a:tab pos="178435" algn="l"/>
              </a:tabLst>
            </a:pPr>
            <a:endParaRPr lang="en-US" sz="2200" dirty="0">
              <a:solidFill>
                <a:schemeClr val="bg1"/>
              </a:solidFill>
              <a:latin typeface="Calibri" panose="020F0502020204030204" pitchFamily="34" charset="0"/>
              <a:cs typeface="Calibri" panose="020F0502020204030204" pitchFamily="34" charset="0"/>
            </a:endParaRPr>
          </a:p>
        </p:txBody>
      </p:sp>
      <p:pic>
        <p:nvPicPr>
          <p:cNvPr id="22" name="Picture 21" descr="A cartoon of a person sitting next to a stack of boxes&#10;&#10;Description automatically generated">
            <a:extLst>
              <a:ext uri="{FF2B5EF4-FFF2-40B4-BE49-F238E27FC236}">
                <a16:creationId xmlns:a16="http://schemas.microsoft.com/office/drawing/2014/main" id="{E5098309-34D7-CCB4-67E4-3570FF6CCB1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1799147" y="3577193"/>
            <a:ext cx="4421897" cy="4066496"/>
          </a:xfrm>
          <a:prstGeom prst="rect">
            <a:avLst/>
          </a:prstGeom>
        </p:spPr>
      </p:pic>
    </p:spTree>
    <p:extLst>
      <p:ext uri="{BB962C8B-B14F-4D97-AF65-F5344CB8AC3E}">
        <p14:creationId xmlns:p14="http://schemas.microsoft.com/office/powerpoint/2010/main" val="1160734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56D818-368A-33DE-C65E-64DDCE953A32}"/>
              </a:ext>
            </a:extLst>
          </p:cNvPr>
          <p:cNvSpPr/>
          <p:nvPr/>
        </p:nvSpPr>
        <p:spPr>
          <a:xfrm>
            <a:off x="0" y="0"/>
            <a:ext cx="16256000"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bject 2">
            <a:extLst>
              <a:ext uri="{FF2B5EF4-FFF2-40B4-BE49-F238E27FC236}">
                <a16:creationId xmlns:a16="http://schemas.microsoft.com/office/drawing/2014/main" id="{E7CBA674-C21D-DBC0-7F4F-1A13853DC19D}"/>
              </a:ext>
            </a:extLst>
          </p:cNvPr>
          <p:cNvSpPr txBox="1">
            <a:spLocks/>
          </p:cNvSpPr>
          <p:nvPr/>
        </p:nvSpPr>
        <p:spPr>
          <a:xfrm>
            <a:off x="924441" y="679924"/>
            <a:ext cx="1465776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Your peak experience</a:t>
            </a:r>
          </a:p>
        </p:txBody>
      </p:sp>
      <p:sp>
        <p:nvSpPr>
          <p:cNvPr id="4" name="object 26">
            <a:extLst>
              <a:ext uri="{FF2B5EF4-FFF2-40B4-BE49-F238E27FC236}">
                <a16:creationId xmlns:a16="http://schemas.microsoft.com/office/drawing/2014/main" id="{6126A6EB-2F93-738D-3102-7D929DBB7EF7}"/>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 name="Graphic 4">
            <a:extLst>
              <a:ext uri="{FF2B5EF4-FFF2-40B4-BE49-F238E27FC236}">
                <a16:creationId xmlns:a16="http://schemas.microsoft.com/office/drawing/2014/main" id="{62B254EB-55AF-5FAA-1269-7FCFE0C860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115861" y="8742193"/>
            <a:ext cx="1400209" cy="1284595"/>
          </a:xfrm>
          <a:prstGeom prst="rect">
            <a:avLst/>
          </a:prstGeom>
        </p:spPr>
      </p:pic>
      <p:sp>
        <p:nvSpPr>
          <p:cNvPr id="6" name="object 3">
            <a:extLst>
              <a:ext uri="{FF2B5EF4-FFF2-40B4-BE49-F238E27FC236}">
                <a16:creationId xmlns:a16="http://schemas.microsoft.com/office/drawing/2014/main" id="{8341FD48-6CAA-F1BC-CB83-8642207E36D0}"/>
              </a:ext>
            </a:extLst>
          </p:cNvPr>
          <p:cNvSpPr txBox="1"/>
          <p:nvPr/>
        </p:nvSpPr>
        <p:spPr>
          <a:xfrm>
            <a:off x="1011544" y="2065169"/>
            <a:ext cx="9383739" cy="3829253"/>
          </a:xfrm>
          <a:prstGeom prst="rect">
            <a:avLst/>
          </a:prstGeom>
        </p:spPr>
        <p:txBody>
          <a:bodyPr vert="horz" wrap="square" lIns="0" tIns="12700" rIns="0" bIns="0" rtlCol="0">
            <a:spAutoFit/>
          </a:bodyPr>
          <a:lstStyle/>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&lt;Account handler, please use this slide, and any further required to add specific details on your customers experience with us this peak. Content could include things such as:</a:t>
            </a:r>
          </a:p>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Experience this year and how we improved from last year e.g. quality</a:t>
            </a:r>
          </a:p>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What services they used and what could they use this year </a:t>
            </a:r>
          </a:p>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If relevant ask about how they found other carriers they are using. This could be an opportunity to pick up valuable voice of the customer comments and share of wallet insight and opportunities for pipeline build against Q4/Q1 priorities.&gt; </a:t>
            </a:r>
          </a:p>
          <a:p>
            <a:pPr marL="12065" marR="0" lvl="0" algn="l" defTabSz="914400" rtl="0" eaLnBrk="1" fontAlgn="auto" latinLnBrk="0" hangingPunct="1">
              <a:lnSpc>
                <a:spcPct val="100000"/>
              </a:lnSpc>
              <a:spcBef>
                <a:spcPts val="1500"/>
              </a:spcBef>
              <a:spcAft>
                <a:spcPts val="0"/>
              </a:spcAft>
              <a:buClr>
                <a:srgbClr val="D40918"/>
              </a:buClr>
              <a:buSzTx/>
              <a:tabLst>
                <a:tab pos="229235" algn="l"/>
              </a:tabLst>
              <a:defRPr/>
            </a:pPr>
            <a:endParaRPr kumimoji="0" lang="en-GB" sz="2200" b="0" i="1"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p:txBody>
      </p:sp>
      <p:pic>
        <p:nvPicPr>
          <p:cNvPr id="8" name="Picture 7" descr="A cartoon of a person in a red hat peeking over a stack of cardboard boxes&#10;&#10;Description automatically generated">
            <a:extLst>
              <a:ext uri="{FF2B5EF4-FFF2-40B4-BE49-F238E27FC236}">
                <a16:creationId xmlns:a16="http://schemas.microsoft.com/office/drawing/2014/main" id="{05443127-8E37-E439-125E-0F7E59DA62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3034" y="2029244"/>
            <a:ext cx="4849173" cy="6861499"/>
          </a:xfrm>
          <a:prstGeom prst="rect">
            <a:avLst/>
          </a:prstGeom>
        </p:spPr>
      </p:pic>
    </p:spTree>
    <p:extLst>
      <p:ext uri="{BB962C8B-B14F-4D97-AF65-F5344CB8AC3E}">
        <p14:creationId xmlns:p14="http://schemas.microsoft.com/office/powerpoint/2010/main" val="3219646282"/>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42824F81A4445872604C020319FBB" ma:contentTypeVersion="22" ma:contentTypeDescription="Create a new document." ma:contentTypeScope="" ma:versionID="cbb7df6f7e21e85541491570af672641">
  <xsd:schema xmlns:xsd="http://www.w3.org/2001/XMLSchema" xmlns:xs="http://www.w3.org/2001/XMLSchema" xmlns:p="http://schemas.microsoft.com/office/2006/metadata/properties" xmlns:ns2="aa76b4f7-7756-4885-aaf1-91b0bfcb83e2" xmlns:ns3="0efd33da-1893-4eba-b8a1-02b4fc01f015" targetNamespace="http://schemas.microsoft.com/office/2006/metadata/properties" ma:root="true" ma:fieldsID="e0318ae31ba76107265dcbec1b4cabcf" ns2:_="" ns3:_="">
    <xsd:import namespace="aa76b4f7-7756-4885-aaf1-91b0bfcb83e2"/>
    <xsd:import namespace="0efd33da-1893-4eba-b8a1-02b4fc01f015"/>
    <xsd:element name="properties">
      <xsd:complexType>
        <xsd:sequence>
          <xsd:element name="documentManagement">
            <xsd:complexType>
              <xsd:all>
                <xsd:element ref="ns2:SDM_x0020_Categorisation" minOccurs="0"/>
                <xsd:element ref="ns2:Document_x0020_Owner" minOccurs="0"/>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OCR" minOccurs="0"/>
                <xsd:element ref="ns3:TaxKeywordTaxHTField" minOccurs="0"/>
                <xsd:element ref="ns3:TaxCatchAll"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76b4f7-7756-4885-aaf1-91b0bfcb83e2" elementFormDefault="qualified">
    <xsd:import namespace="http://schemas.microsoft.com/office/2006/documentManagement/types"/>
    <xsd:import namespace="http://schemas.microsoft.com/office/infopath/2007/PartnerControls"/>
    <xsd:element name="SDM_x0020_Categorisation" ma:index="8" nillable="true" ma:displayName="SDM Categorisation" ma:default="Background Only" ma:internalName="SDM_x0020_Categorisation">
      <xsd:complexType>
        <xsd:complexContent>
          <xsd:extension base="dms:MultiChoice">
            <xsd:sequence>
              <xsd:element name="Value" maxOccurs="unbounded" minOccurs="0" nillable="true">
                <xsd:simpleType>
                  <xsd:restriction base="dms:Choice">
                    <xsd:enumeration value="What's New &amp; Notable"/>
                    <xsd:enumeration value="CRM Campaigns / CrossBusiness - Christmas 2020"/>
                    <xsd:enumeration value="CRM Campaigns / CrossBusiness - Christmas 2019"/>
                    <xsd:enumeration value="CRM Campaigns / CrossBusiness - CRM Toolkit &amp; Guide"/>
                    <xsd:enumeration value="CRM Campaigns / CrossBusiness - Sectors Library"/>
                    <xsd:enumeration value="CRM Campaigns / CrossBusiness - Current Campaigns"/>
                    <xsd:enumeration value="Market Intel"/>
                    <xsd:enumeration value="National Sales - Focus"/>
                    <xsd:enumeration value="National Sales - Engagement"/>
                    <xsd:enumeration value="Letters - Focus"/>
                    <xsd:enumeration value="Letters - Engagement"/>
                    <xsd:enumeration value="Letters - Products"/>
                    <xsd:enumeration value="Letters - Pricing"/>
                    <xsd:enumeration value="Letters - Case Studies"/>
                    <xsd:enumeration value="Letters - Insight &amp; Best Practice"/>
                    <xsd:enumeration value="Letters - Learning &amp; Training"/>
                    <xsd:enumeration value="Letters - Internal Collateral"/>
                    <xsd:enumeration value="Letters - Customer Collateral"/>
                    <xsd:enumeration value="Letters - WTLL"/>
                    <xsd:enumeration value="Letters Social Media Assets"/>
                    <xsd:enumeration value="Data"/>
                    <xsd:enumeration value="Parcels - Focus"/>
                    <xsd:enumeration value="Parcels - Engagement"/>
                    <xsd:enumeration value="Parcels - Products"/>
                    <xsd:enumeration value="Parcels - Pricing"/>
                    <xsd:enumeration value="Parcels - Case Studies"/>
                    <xsd:enumeration value="Parcels - Insight &amp; Best Practice"/>
                    <xsd:enumeration value="Parcels - Learning &amp; Training"/>
                    <xsd:enumeration value="Parcels - Internal Collateral"/>
                    <xsd:enumeration value="Parcels - Customer Collateral"/>
                    <xsd:enumeration value="Parcels - WTLL"/>
                    <xsd:enumeration value="Parcels - Social Media Assets"/>
                    <xsd:enumeration value="Parcelforce"/>
                    <xsd:enumeration value="International - Products"/>
                    <xsd:enumeration value="International - Pricing"/>
                    <xsd:enumeration value="International - Case Studies"/>
                    <xsd:enumeration value="International - Insight &amp; Best Practice"/>
                    <xsd:enumeration value="International - Learning &amp; Training"/>
                    <xsd:enumeration value="International - Internal Collateral"/>
                    <xsd:enumeration value="International - Customer Collateral"/>
                    <xsd:enumeration value="International - WTLL"/>
                    <xsd:enumeration value="Processes - Account Transfers"/>
                    <xsd:enumeration value="Processes - Branding"/>
                    <xsd:enumeration value="Processes - Commission"/>
                    <xsd:enumeration value="Processes - Diversity"/>
                    <xsd:enumeration value="Processes - Finance"/>
                    <xsd:enumeration value="Processes - Health &amp; Safety"/>
                    <xsd:enumeration value="Processes - IT"/>
                    <xsd:enumeration value="Processes - Legal &amp; Compliance"/>
                    <xsd:enumeration value="Processes - Onboarding"/>
                    <xsd:enumeration value="Processes - Pricing"/>
                    <xsd:enumeration value="Processes - Product Related"/>
                    <xsd:enumeration value="Processes - Requisitioning"/>
                    <xsd:enumeration value="Processes - Sales Communications"/>
                    <xsd:enumeration value="Processes - Siebel"/>
                    <xsd:enumeration value="Processes - Terms &amp; Conditions"/>
                    <xsd:enumeration value="Processes - Tools for the Job"/>
                    <xsd:enumeration value="Useful Links - Contacts"/>
                    <xsd:enumeration value="Useful Links - IA and Service Updates"/>
                    <xsd:enumeration value="Useful Links - A to Z"/>
                    <xsd:enumeration value="Useful Links - Feedback"/>
                    <xsd:enumeration value="Useful Links - Governance"/>
                    <xsd:enumeration value="Useful Links - Brexit"/>
                    <xsd:enumeration value="Useful Links - Covid19"/>
                    <xsd:enumeration value="Useful Links - Learning &amp; Standards"/>
                    <xsd:enumeration value="Useful Links - Shipping Solutions"/>
                    <xsd:enumeration value="Useful Links - Dangerous Goods"/>
                    <xsd:enumeration value="Background Only"/>
                  </xsd:restriction>
                </xsd:simpleType>
              </xsd:element>
            </xsd:sequence>
          </xsd:extension>
        </xsd:complexContent>
      </xsd:complexType>
    </xsd:element>
    <xsd:element name="Document_x0020_Owner" ma:index="9" nillable="true" ma:displayName="Document Owner" ma:indexed="true" ma:list="UserInfo" ma:SharePointGroup="0" ma:internalName="Docum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fd33da-1893-4eba-b8a1-02b4fc01f015" elementFormDefault="qualified">
    <xsd:import namespace="http://schemas.microsoft.com/office/2006/documentManagement/types"/>
    <xsd:import namespace="http://schemas.microsoft.com/office/infopath/2007/PartnerControls"/>
    <xsd:element name="TaxKeywordTaxHTField" ma:index="20" nillable="true" ma:taxonomy="true" ma:internalName="TaxKeywordTaxHTField" ma:taxonomyFieldName="TaxKeyword" ma:displayName="Enterprise Keywords" ma:fieldId="{23f27201-bee3-471e-b2e7-b64fd8b7ca38}" ma:taxonomyMulti="true" ma:sspId="69b418d2-ef09-49b2-a66b-b42e602f1bb2" ma:termSetId="00000000-0000-0000-0000-000000000000" ma:anchorId="00000000-0000-0000-0000-000000000000" ma:open="true" ma:isKeyword="true">
      <xsd:complexType>
        <xsd:sequence>
          <xsd:element ref="pc:Terms" minOccurs="0" maxOccurs="1"/>
        </xsd:sequence>
      </xsd:complexType>
    </xsd:element>
    <xsd:element name="TaxCatchAll" ma:index="21" nillable="true" ma:displayName="Taxonomy Catch All Column" ma:hidden="true" ma:list="{a5524847-b97b-4884-9033-034ac43c8032}" ma:internalName="TaxCatchAll" ma:showField="CatchAllData" ma:web="0efd33da-1893-4eba-b8a1-02b4fc01f015">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_x0020_Owner xmlns="aa76b4f7-7756-4885-aaf1-91b0bfcb83e2">
      <UserInfo>
        <DisplayName>Rebecca England</DisplayName>
        <AccountId>138</AccountId>
        <AccountType/>
      </UserInfo>
    </Document_x0020_Owner>
    <TaxCatchAll xmlns="0efd33da-1893-4eba-b8a1-02b4fc01f015" xsi:nil="true"/>
    <TaxKeywordTaxHTField xmlns="0efd33da-1893-4eba-b8a1-02b4fc01f015">
      <Terms xmlns="http://schemas.microsoft.com/office/infopath/2007/PartnerControls"/>
    </TaxKeywordTaxHTField>
    <SDM_x0020_Categorisation xmlns="aa76b4f7-7756-4885-aaf1-91b0bfcb83e2">
      <Value>Parcels - Customer Collateral</Value>
    </SDM_x0020_Categorisation>
  </documentManagement>
</p:properties>
</file>

<file path=customXml/itemProps1.xml><?xml version="1.0" encoding="utf-8"?>
<ds:datastoreItem xmlns:ds="http://schemas.openxmlformats.org/officeDocument/2006/customXml" ds:itemID="{F41BE1C7-DAFD-4B48-AECA-CBAEF48B13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76b4f7-7756-4885-aaf1-91b0bfcb83e2"/>
    <ds:schemaRef ds:uri="0efd33da-1893-4eba-b8a1-02b4fc01f0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814FBE-E140-4D5B-9C61-6A6DCF5B66A6}">
  <ds:schemaRefs>
    <ds:schemaRef ds:uri="http://schemas.microsoft.com/sharepoint/v3/contenttype/forms"/>
  </ds:schemaRefs>
</ds:datastoreItem>
</file>

<file path=customXml/itemProps3.xml><?xml version="1.0" encoding="utf-8"?>
<ds:datastoreItem xmlns:ds="http://schemas.openxmlformats.org/officeDocument/2006/customXml" ds:itemID="{798FD033-A534-4FB2-8937-88A5D5D36F6B}">
  <ds:schemaRefs>
    <ds:schemaRef ds:uri="http://purl.org/dc/elements/1.1/"/>
    <ds:schemaRef ds:uri="http://schemas.microsoft.com/office/2006/metadata/properties"/>
    <ds:schemaRef ds:uri="aa76b4f7-7756-4885-aaf1-91b0bfcb83e2"/>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0efd33da-1893-4eba-b8a1-02b4fc01f01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29609</TotalTime>
  <Words>2264</Words>
  <Application>Microsoft Macintosh PowerPoint</Application>
  <PresentationFormat>Custom</PresentationFormat>
  <Paragraphs>142</Paragraphs>
  <Slides>16</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Calibri</vt:lpstr>
      <vt:lpstr>Chevin Std</vt:lpstr>
      <vt:lpstr>ChevinPro-Light</vt:lpstr>
      <vt:lpstr>Helvetica</vt:lpstr>
      <vt:lpstr>RM First Class Inline</vt:lpstr>
      <vt:lpstr>RM First Class Solid</vt:lpstr>
      <vt:lpstr>Office Theme</vt:lpstr>
      <vt:lpstr>1_Office Theme</vt:lpstr>
      <vt:lpstr>&lt;Insert company name&gt;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&lt;Insert company name&gt;</dc:title>
  <dc:creator>Rebecca England</dc:creator>
  <cp:lastModifiedBy>Isobel Johnson</cp:lastModifiedBy>
  <cp:revision>143</cp:revision>
  <cp:lastPrinted>2024-12-10T15:30:45Z</cp:lastPrinted>
  <dcterms:modified xsi:type="dcterms:W3CDTF">2025-01-09T17:00:14Z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ContentTypeId">
    <vt:lpwstr>0x01010049E42824F81A4445872604C020319FBB</vt:lpwstr>
  </property>
  <property fmtid="{D5CDD505-2E9C-101B-9397-08002B2CF9AE}" pid="4" name="MSIP_Label_980f36f3-41a5-4f45-a6a2-e224f336accd_Enabled">
    <vt:lpwstr>true</vt:lpwstr>
  </property>
  <property fmtid="{D5CDD505-2E9C-101B-9397-08002B2CF9AE}" pid="5" name="MSIP_Label_980f36f3-41a5-4f45-a6a2-e224f336accd_SetDate">
    <vt:lpwstr>2024-12-05T12:32:23Z</vt:lpwstr>
  </property>
  <property fmtid="{D5CDD505-2E9C-101B-9397-08002B2CF9AE}" pid="6" name="MSIP_Label_980f36f3-41a5-4f45-a6a2-e224f336accd_Method">
    <vt:lpwstr>Privileged</vt:lpwstr>
  </property>
  <property fmtid="{D5CDD505-2E9C-101B-9397-08002B2CF9AE}" pid="7" name="MSIP_Label_980f36f3-41a5-4f45-a6a2-e224f336accd_Name">
    <vt:lpwstr>980f36f3-41a5-4f45-a6a2-e224f336accd</vt:lpwstr>
  </property>
  <property fmtid="{D5CDD505-2E9C-101B-9397-08002B2CF9AE}" pid="8" name="MSIP_Label_980f36f3-41a5-4f45-a6a2-e224f336accd_SiteId">
    <vt:lpwstr>7a082108-90dd-41ac-be41-9b8feabee2da</vt:lpwstr>
  </property>
  <property fmtid="{D5CDD505-2E9C-101B-9397-08002B2CF9AE}" pid="9" name="MSIP_Label_980f36f3-41a5-4f45-a6a2-e224f336accd_ActionId">
    <vt:lpwstr>0a95e6bd-cc52-49c7-a4fa-452bad871e32</vt:lpwstr>
  </property>
  <property fmtid="{D5CDD505-2E9C-101B-9397-08002B2CF9AE}" pid="10" name="MSIP_Label_980f36f3-41a5-4f45-a6a2-e224f336accd_ContentBits">
    <vt:lpwstr>2</vt:lpwstr>
  </property>
</Properties>
</file>